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6" r:id="rId8"/>
    <p:sldId id="267" r:id="rId9"/>
    <p:sldId id="263" r:id="rId10"/>
    <p:sldId id="264" r:id="rId11"/>
    <p:sldId id="265"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varScale="1">
        <p:scale>
          <a:sx n="89" d="100"/>
          <a:sy n="89" d="100"/>
        </p:scale>
        <p:origin x="-21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A1647-2ECF-4A33-807C-186ED1D7E8C3}" type="datetimeFigureOut">
              <a:rPr lang="zh-CN" altLang="en-US" smtClean="0"/>
              <a:pPr/>
              <a:t>2017/4/27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F37FF-E01F-436E-BA3C-AF92211155B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C5952-23F0-484B-BB96-7C8D126747D0}" type="slidenum">
              <a:rPr lang="zh-CN" altLang="en-US"/>
              <a:pPr/>
              <a:t>1</a:t>
            </a:fld>
            <a:endParaRPr lang="en-US" altLang="zh-CN"/>
          </a:p>
        </p:txBody>
      </p:sp>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209800" y="3733800"/>
            <a:ext cx="6934200" cy="990600"/>
          </a:xfrm>
          <a:prstGeom prst="rect">
            <a:avLst/>
          </a:prstGeom>
          <a:effectLst/>
        </p:spPr>
        <p:txBody>
          <a:bodyPr anchor="b"/>
          <a:lstStyle>
            <a:lvl1pPr algn="l">
              <a:defRPr>
                <a:solidFill>
                  <a:schemeClr val="tx1"/>
                </a:solidFill>
              </a:defRPr>
            </a:lvl1pPr>
          </a:lstStyle>
          <a:p>
            <a:r>
              <a:rPr lang="zh-CN" altLang="en-US" smtClean="0"/>
              <a:t>单击此处编辑母版标题样式</a:t>
            </a:r>
            <a:endParaRPr lang="zh-CN" altLang="en-US"/>
          </a:p>
        </p:txBody>
      </p:sp>
      <p:sp>
        <p:nvSpPr>
          <p:cNvPr id="90115" name="Rectangle 3"/>
          <p:cNvSpPr>
            <a:spLocks noGrp="1" noChangeArrowheads="1"/>
          </p:cNvSpPr>
          <p:nvPr>
            <p:ph type="subTitle" idx="1"/>
          </p:nvPr>
        </p:nvSpPr>
        <p:spPr>
          <a:xfrm>
            <a:off x="2209800" y="4572000"/>
            <a:ext cx="6934200" cy="685800"/>
          </a:xfrm>
          <a:prstGeom prst="rect">
            <a:avLst/>
          </a:prstGeom>
          <a:effectLst/>
        </p:spPr>
        <p:txBody>
          <a:bodyPr/>
          <a:lstStyle>
            <a:lvl1pPr marL="0" indent="0">
              <a:buFont typeface="Wingdings" pitchFamily="2" charset="2"/>
              <a:buNone/>
              <a:defRPr/>
            </a:lvl1pPr>
          </a:lstStyle>
          <a:p>
            <a:r>
              <a:rPr lang="zh-CN" altLang="en-US" smtClean="0"/>
              <a:t>单击此处编辑母版副标题样式</a:t>
            </a:r>
            <a:endParaRPr lang="zh-CN" altLang="en-US"/>
          </a:p>
        </p:txBody>
      </p:sp>
      <p:sp>
        <p:nvSpPr>
          <p:cNvPr id="90116" name="Rectangle 4"/>
          <p:cNvSpPr>
            <a:spLocks noGrp="1" noChangeArrowheads="1"/>
          </p:cNvSpPr>
          <p:nvPr>
            <p:ph type="dt" sz="quarter" idx="2"/>
          </p:nvPr>
        </p:nvSpPr>
        <p:spPr>
          <a:xfrm>
            <a:off x="457200" y="6245225"/>
            <a:ext cx="2133600" cy="476250"/>
          </a:xfrm>
          <a:prstGeom prst="rect">
            <a:avLst/>
          </a:prstGeom>
        </p:spPr>
        <p:txBody>
          <a:bodyPr/>
          <a:lstStyle>
            <a:lvl1pPr>
              <a:defRPr/>
            </a:lvl1pPr>
          </a:lstStyle>
          <a:p>
            <a:endParaRPr lang="en-US" altLang="zh-CN"/>
          </a:p>
        </p:txBody>
      </p:sp>
      <p:sp>
        <p:nvSpPr>
          <p:cNvPr id="90117" name="Rectangle 5"/>
          <p:cNvSpPr>
            <a:spLocks noGrp="1" noChangeArrowheads="1"/>
          </p:cNvSpPr>
          <p:nvPr>
            <p:ph type="ftr" sz="quarter" idx="3"/>
          </p:nvPr>
        </p:nvSpPr>
        <p:spPr>
          <a:xfrm>
            <a:off x="3124408" y="6245225"/>
            <a:ext cx="2895600" cy="476250"/>
          </a:xfrm>
          <a:prstGeom prst="rect">
            <a:avLst/>
          </a:prstGeom>
        </p:spPr>
        <p:txBody>
          <a:bodyPr/>
          <a:lstStyle>
            <a:lvl1pPr>
              <a:defRPr/>
            </a:lvl1pPr>
          </a:lstStyle>
          <a:p>
            <a:endParaRPr lang="en-US" altLang="zh-CN"/>
          </a:p>
        </p:txBody>
      </p:sp>
      <p:sp>
        <p:nvSpPr>
          <p:cNvPr id="90118" name="Rectangle 6"/>
          <p:cNvSpPr>
            <a:spLocks noGrp="1" noChangeArrowheads="1"/>
          </p:cNvSpPr>
          <p:nvPr>
            <p:ph type="sldNum" sz="quarter" idx="4"/>
          </p:nvPr>
        </p:nvSpPr>
        <p:spPr>
          <a:xfrm>
            <a:off x="6553408" y="6245225"/>
            <a:ext cx="2133600" cy="476250"/>
          </a:xfrm>
          <a:prstGeom prst="rect">
            <a:avLst/>
          </a:prstGeom>
        </p:spPr>
        <p:txBody>
          <a:bodyPr/>
          <a:lstStyle>
            <a:lvl1pPr>
              <a:defRPr/>
            </a:lvl1pPr>
          </a:lstStyle>
          <a:p>
            <a:fld id="{8DBB2847-B4CE-48D2-98D2-DBC8F7EAF7C5}"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90600" y="152400"/>
            <a:ext cx="7620000" cy="9906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990600" y="1524000"/>
            <a:ext cx="7620000" cy="50292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CN"/>
          </a:p>
        </p:txBody>
      </p:sp>
      <p:sp>
        <p:nvSpPr>
          <p:cNvPr id="5" name="页脚占位符 4"/>
          <p:cNvSpPr>
            <a:spLocks noGrp="1"/>
          </p:cNvSpPr>
          <p:nvPr>
            <p:ph type="ftr" sz="quarter" idx="11"/>
          </p:nvPr>
        </p:nvSpPr>
        <p:spPr>
          <a:xfrm>
            <a:off x="3124408" y="6245225"/>
            <a:ext cx="2895600" cy="476250"/>
          </a:xfrm>
          <a:prstGeom prst="rect">
            <a:avLst/>
          </a:prstGeom>
        </p:spPr>
        <p:txBody>
          <a:bodyPr/>
          <a:lstStyle>
            <a:lvl1pPr>
              <a:defRPr/>
            </a:lvl1pPr>
          </a:lstStyle>
          <a:p>
            <a:endParaRPr lang="en-US" altLang="zh-CN"/>
          </a:p>
        </p:txBody>
      </p:sp>
      <p:sp>
        <p:nvSpPr>
          <p:cNvPr id="6" name="灯片编号占位符 5"/>
          <p:cNvSpPr>
            <a:spLocks noGrp="1"/>
          </p:cNvSpPr>
          <p:nvPr>
            <p:ph type="sldNum" sz="quarter" idx="12"/>
          </p:nvPr>
        </p:nvSpPr>
        <p:spPr>
          <a:xfrm>
            <a:off x="6553408" y="6245225"/>
            <a:ext cx="2133600" cy="476250"/>
          </a:xfrm>
          <a:prstGeom prst="rect">
            <a:avLst/>
          </a:prstGeom>
        </p:spPr>
        <p:txBody>
          <a:bodyPr/>
          <a:lstStyle>
            <a:lvl1pPr>
              <a:defRPr/>
            </a:lvl1pPr>
          </a:lstStyle>
          <a:p>
            <a:fld id="{A48E2BFD-1621-4849-B688-D7BC22F8883D}"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524002" y="76200"/>
            <a:ext cx="7381875" cy="10668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547813" y="1268413"/>
            <a:ext cx="36195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319713" y="1268413"/>
            <a:ext cx="3619500" cy="5257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1"/>
          <p:cNvSpPr>
            <a:spLocks noGrp="1" noChangeArrowheads="1"/>
          </p:cNvSpPr>
          <p:nvPr>
            <p:ph type="dt" sz="half" idx="10"/>
          </p:nvPr>
        </p:nvSpPr>
        <p:spPr>
          <a:xfrm>
            <a:off x="457200" y="6356364"/>
            <a:ext cx="2133600" cy="365125"/>
          </a:xfrm>
          <a:prstGeom prst="rect">
            <a:avLst/>
          </a:prstGeom>
          <a:ln/>
        </p:spPr>
        <p:txBody>
          <a:bodyPr/>
          <a:lstStyle>
            <a:lvl1pPr>
              <a:defRPr/>
            </a:lvl1pPr>
          </a:lstStyle>
          <a:p>
            <a:pPr>
              <a:defRPr/>
            </a:pPr>
            <a:endParaRPr lang="en-US" altLang="zh-CN"/>
          </a:p>
        </p:txBody>
      </p:sp>
      <p:sp>
        <p:nvSpPr>
          <p:cNvPr id="6" name="Rectangle 32"/>
          <p:cNvSpPr>
            <a:spLocks noGrp="1" noChangeArrowheads="1"/>
          </p:cNvSpPr>
          <p:nvPr>
            <p:ph type="ftr" sz="quarter" idx="11"/>
          </p:nvPr>
        </p:nvSpPr>
        <p:spPr>
          <a:xfrm>
            <a:off x="539750" y="6400800"/>
            <a:ext cx="2895600" cy="457200"/>
          </a:xfrm>
          <a:prstGeom prst="rect">
            <a:avLst/>
          </a:prstGeom>
          <a:ln/>
        </p:spPr>
        <p:txBody>
          <a:bodyPr/>
          <a:lstStyle>
            <a:lvl1pPr>
              <a:defRPr/>
            </a:lvl1pPr>
          </a:lstStyle>
          <a:p>
            <a:pPr>
              <a:defRPr/>
            </a:pPr>
            <a:endParaRPr lang="en-US" altLang="zh-CN"/>
          </a:p>
        </p:txBody>
      </p:sp>
      <p:sp>
        <p:nvSpPr>
          <p:cNvPr id="7" name="Rectangle 33"/>
          <p:cNvSpPr>
            <a:spLocks noGrp="1" noChangeArrowheads="1"/>
          </p:cNvSpPr>
          <p:nvPr>
            <p:ph type="sldNum" sz="quarter" idx="12"/>
          </p:nvPr>
        </p:nvSpPr>
        <p:spPr>
          <a:xfrm>
            <a:off x="6915152" y="6588139"/>
            <a:ext cx="1693863" cy="269875"/>
          </a:xfrm>
          <a:prstGeom prst="rect">
            <a:avLst/>
          </a:prstGeom>
          <a:ln/>
        </p:spPr>
        <p:txBody>
          <a:bodyPr/>
          <a:lstStyle>
            <a:lvl1pPr>
              <a:defRPr/>
            </a:lvl1pPr>
          </a:lstStyle>
          <a:p>
            <a:pPr>
              <a:defRPr/>
            </a:pPr>
            <a:fld id="{6209B22F-9A87-409C-A577-3EC148022392}"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1127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Clr>
          <a:schemeClr val="tx2"/>
        </a:buClr>
        <a:buFont typeface="Arial"/>
        <a:buChar char="•"/>
        <a:defRPr sz="4267" kern="1200">
          <a:solidFill>
            <a:srgbClr val="4D4D4F"/>
          </a:solidFill>
          <a:latin typeface="+mn-lt"/>
          <a:ea typeface="+mn-ea"/>
          <a:cs typeface="+mn-cs"/>
        </a:defRPr>
      </a:lvl1pPr>
      <a:lvl2pPr marL="990575" indent="-380990" algn="l" defTabSz="609585" rtl="0" eaLnBrk="1" latinLnBrk="0" hangingPunct="1">
        <a:spcBef>
          <a:spcPct val="20000"/>
        </a:spcBef>
        <a:buClr>
          <a:schemeClr val="tx2"/>
        </a:buClr>
        <a:buFont typeface="Arial"/>
        <a:buChar char="–"/>
        <a:defRPr sz="3733" kern="1200">
          <a:solidFill>
            <a:srgbClr val="4D4D4F"/>
          </a:solidFill>
          <a:latin typeface="+mn-lt"/>
          <a:ea typeface="+mn-ea"/>
          <a:cs typeface="+mn-cs"/>
        </a:defRPr>
      </a:lvl2pPr>
      <a:lvl3pPr marL="1523962" indent="-304792" algn="l" defTabSz="609585" rtl="0" eaLnBrk="1" latinLnBrk="0" hangingPunct="1">
        <a:spcBef>
          <a:spcPct val="20000"/>
        </a:spcBef>
        <a:buClr>
          <a:schemeClr val="tx2"/>
        </a:buClr>
        <a:buFont typeface="Arial"/>
        <a:buChar char="•"/>
        <a:defRPr sz="3200" kern="1200">
          <a:solidFill>
            <a:srgbClr val="4D4D4F"/>
          </a:solidFill>
          <a:latin typeface="+mn-lt"/>
          <a:ea typeface="+mn-ea"/>
          <a:cs typeface="+mn-cs"/>
        </a:defRPr>
      </a:lvl3pPr>
      <a:lvl4pPr marL="2133547" indent="-304792" algn="l" defTabSz="609585" rtl="0" eaLnBrk="1" latinLnBrk="0" hangingPunct="1">
        <a:spcBef>
          <a:spcPct val="20000"/>
        </a:spcBef>
        <a:buClr>
          <a:schemeClr val="tx2"/>
        </a:buClr>
        <a:buFont typeface="Arial"/>
        <a:buChar char="–"/>
        <a:defRPr sz="2667" kern="1200">
          <a:solidFill>
            <a:srgbClr val="4D4D4F"/>
          </a:solidFill>
          <a:latin typeface="+mn-lt"/>
          <a:ea typeface="+mn-ea"/>
          <a:cs typeface="+mn-cs"/>
        </a:defRPr>
      </a:lvl4pPr>
      <a:lvl5pPr marL="2743131" indent="-304792" algn="l" defTabSz="609585" rtl="0" eaLnBrk="1" latinLnBrk="0" hangingPunct="1">
        <a:spcBef>
          <a:spcPct val="20000"/>
        </a:spcBef>
        <a:buClr>
          <a:schemeClr val="tx2"/>
        </a:buClr>
        <a:buFont typeface="Arial"/>
        <a:buChar char="»"/>
        <a:defRPr sz="2667" kern="1200">
          <a:solidFill>
            <a:srgbClr val="4D4D4F"/>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opcfo.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51520" y="3927444"/>
            <a:ext cx="8740397" cy="990600"/>
          </a:xfrm>
        </p:spPr>
        <p:txBody>
          <a:bodyPr/>
          <a:lstStyle/>
          <a:p>
            <a:pPr algn="r"/>
            <a:r>
              <a:rPr lang="zh-CN" altLang="en-US" sz="4400" b="1" dirty="0" smtClean="0">
                <a:latin typeface="华文细黑" pitchFamily="2" charset="-122"/>
                <a:ea typeface="华文细黑" pitchFamily="2" charset="-122"/>
              </a:rPr>
              <a:t>从智慧</a:t>
            </a:r>
            <a:r>
              <a:rPr lang="zh-CN" altLang="en-US" sz="4400" b="1" dirty="0" smtClean="0">
                <a:latin typeface="华文细黑" pitchFamily="2" charset="-122"/>
                <a:ea typeface="华文细黑" pitchFamily="2" charset="-122"/>
              </a:rPr>
              <a:t>财务视角</a:t>
            </a:r>
            <a:r>
              <a:rPr lang="zh-CN" altLang="en-US" sz="4400" b="1" dirty="0" smtClean="0">
                <a:latin typeface="华文细黑" pitchFamily="2" charset="-122"/>
                <a:ea typeface="华文细黑" pitchFamily="2" charset="-122"/>
              </a:rPr>
              <a:t>看管理会计的未来</a:t>
            </a:r>
            <a:endParaRPr lang="zh-CN" altLang="en-US" sz="4400" b="1" dirty="0">
              <a:latin typeface="华文细黑" pitchFamily="2" charset="-122"/>
              <a:ea typeface="华文细黑" pitchFamily="2" charset="-122"/>
            </a:endParaRPr>
          </a:p>
        </p:txBody>
      </p:sp>
      <p:sp>
        <p:nvSpPr>
          <p:cNvPr id="94211" name="Rectangle 3"/>
          <p:cNvSpPr>
            <a:spLocks noGrp="1" noChangeArrowheads="1"/>
          </p:cNvSpPr>
          <p:nvPr>
            <p:ph type="subTitle" idx="1"/>
          </p:nvPr>
        </p:nvSpPr>
        <p:spPr>
          <a:xfrm>
            <a:off x="2102296" y="5257448"/>
            <a:ext cx="6934200" cy="1411912"/>
          </a:xfrm>
        </p:spPr>
        <p:txBody>
          <a:bodyPr/>
          <a:lstStyle/>
          <a:p>
            <a:pPr algn="r"/>
            <a:r>
              <a:rPr lang="en-US" altLang="zh-CN" sz="2800" b="1" dirty="0" smtClean="0">
                <a:solidFill>
                  <a:schemeClr val="tx1"/>
                </a:solidFill>
                <a:latin typeface="华文细黑" pitchFamily="2" charset="-122"/>
                <a:ea typeface="华文细黑" pitchFamily="2" charset="-122"/>
              </a:rPr>
              <a:t>ACCA</a:t>
            </a:r>
            <a:r>
              <a:rPr lang="zh-CN" altLang="en-US" sz="2800" b="1" dirty="0" smtClean="0">
                <a:solidFill>
                  <a:schemeClr val="tx1"/>
                </a:solidFill>
                <a:latin typeface="华文细黑" pitchFamily="2" charset="-122"/>
                <a:ea typeface="华文细黑" pitchFamily="2" charset="-122"/>
              </a:rPr>
              <a:t>中国专家智库顾问</a:t>
            </a:r>
            <a:endParaRPr lang="en-US" altLang="zh-CN" sz="2800" b="1" dirty="0" smtClean="0">
              <a:solidFill>
                <a:schemeClr val="tx1"/>
              </a:solidFill>
              <a:latin typeface="华文细黑" pitchFamily="2" charset="-122"/>
              <a:ea typeface="华文细黑" pitchFamily="2" charset="-122"/>
            </a:endParaRPr>
          </a:p>
          <a:p>
            <a:pPr algn="r"/>
            <a:r>
              <a:rPr lang="en-US" altLang="zh-CN"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首席财务官</a:t>
            </a:r>
            <a:r>
              <a:rPr lang="en-US" altLang="zh-CN"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出版人   田茂永</a:t>
            </a:r>
            <a:endParaRPr lang="en-US" altLang="zh-CN" sz="2800" b="1" dirty="0" smtClean="0">
              <a:solidFill>
                <a:schemeClr val="tx1"/>
              </a:solidFill>
              <a:latin typeface="华文细黑" pitchFamily="2" charset="-122"/>
              <a:ea typeface="华文细黑" pitchFamily="2" charset="-122"/>
            </a:endParaRPr>
          </a:p>
          <a:p>
            <a:pPr algn="r"/>
            <a:r>
              <a:rPr lang="en-US" altLang="zh-CN" sz="2800" b="1" dirty="0" smtClean="0">
                <a:solidFill>
                  <a:schemeClr val="tx1"/>
                </a:solidFill>
                <a:latin typeface="华文细黑" pitchFamily="2" charset="-122"/>
                <a:ea typeface="华文细黑" pitchFamily="2" charset="-122"/>
              </a:rPr>
              <a:t>2017/04/28</a:t>
            </a:r>
          </a:p>
          <a:p>
            <a:pPr algn="r"/>
            <a:endParaRPr lang="en-US" altLang="zh-CN" sz="3600" b="1" dirty="0" smtClean="0">
              <a:solidFill>
                <a:schemeClr val="tx1"/>
              </a:solidFill>
              <a:latin typeface="华文细黑" pitchFamily="2" charset="-122"/>
              <a:ea typeface="华文细黑" pitchFamily="2" charset="-122"/>
            </a:endParaRPr>
          </a:p>
          <a:p>
            <a:pPr algn="r"/>
            <a:endParaRPr lang="zh-CN" altLang="en-US" sz="3600" b="1" dirty="0">
              <a:solidFill>
                <a:schemeClr val="tx1"/>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34144"/>
            <a:ext cx="8028384" cy="1062608"/>
          </a:xfrm>
        </p:spPr>
        <p:txBody>
          <a:bodyPr/>
          <a:lstStyle/>
          <a:p>
            <a:r>
              <a:rPr lang="zh-CN" altLang="en-US" sz="4800" b="1" dirty="0" smtClean="0">
                <a:latin typeface="华文细黑" pitchFamily="2" charset="-122"/>
                <a:ea typeface="华文细黑" pitchFamily="2" charset="-122"/>
              </a:rPr>
              <a:t>回天之术：退向未来</a:t>
            </a:r>
          </a:p>
        </p:txBody>
      </p:sp>
      <p:sp>
        <p:nvSpPr>
          <p:cNvPr id="3" name="内容占位符 2"/>
          <p:cNvSpPr>
            <a:spLocks noGrp="1"/>
          </p:cNvSpPr>
          <p:nvPr>
            <p:ph idx="1"/>
          </p:nvPr>
        </p:nvSpPr>
        <p:spPr>
          <a:xfrm>
            <a:off x="2904560" y="1484784"/>
            <a:ext cx="6086139" cy="5351929"/>
          </a:xfrm>
        </p:spPr>
        <p:txBody>
          <a:bodyPr/>
          <a:lstStyle/>
          <a:p>
            <a:pPr>
              <a:spcBef>
                <a:spcPts val="0"/>
              </a:spcBef>
              <a:buClr>
                <a:schemeClr val="accent1">
                  <a:lumMod val="50000"/>
                </a:schemeClr>
              </a:buClr>
              <a:buFont typeface="Wingdings" pitchFamily="2" charset="2"/>
              <a:buChar char="Ø"/>
            </a:pPr>
            <a:r>
              <a:rPr lang="zh-CN" altLang="en-US" sz="2800" b="1" dirty="0" smtClean="0">
                <a:solidFill>
                  <a:schemeClr val="tx1"/>
                </a:solidFill>
                <a:latin typeface="华文细黑" pitchFamily="2" charset="-122"/>
                <a:ea typeface="华文细黑" pitchFamily="2" charset="-122"/>
              </a:rPr>
              <a:t>未来的财务如果</a:t>
            </a:r>
            <a:r>
              <a:rPr lang="zh-CN" altLang="en-US" sz="4000" b="1" dirty="0" smtClean="0">
                <a:solidFill>
                  <a:srgbClr val="0000FF"/>
                </a:solidFill>
                <a:latin typeface="华文细黑" pitchFamily="2" charset="-122"/>
                <a:ea typeface="华文细黑" pitchFamily="2" charset="-122"/>
              </a:rPr>
              <a:t>无需记账</a:t>
            </a:r>
            <a:r>
              <a:rPr lang="zh-CN" altLang="en-US" sz="2800" b="1" dirty="0" smtClean="0">
                <a:solidFill>
                  <a:schemeClr val="tx1"/>
                </a:solidFill>
                <a:latin typeface="华文细黑" pitchFamily="2" charset="-122"/>
                <a:ea typeface="华文细黑" pitchFamily="2" charset="-122"/>
              </a:rPr>
              <a:t>，那么整个组织的运转与分工如何？</a:t>
            </a:r>
            <a:endParaRPr lang="en-US" altLang="zh-CN" sz="28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None/>
            </a:pPr>
            <a:r>
              <a:rPr lang="zh-CN" altLang="en-US" sz="2800" b="1" dirty="0" smtClean="0">
                <a:solidFill>
                  <a:schemeClr val="tx1"/>
                </a:solidFill>
                <a:latin typeface="华文细黑" pitchFamily="2" charset="-122"/>
                <a:ea typeface="华文细黑" pitchFamily="2" charset="-122"/>
              </a:rPr>
              <a:t>   </a:t>
            </a:r>
            <a:endParaRPr lang="en-US" altLang="zh-CN" sz="28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r>
              <a:rPr lang="zh-CN" altLang="en-US" sz="2800" b="1" dirty="0" smtClean="0">
                <a:solidFill>
                  <a:schemeClr val="tx1"/>
                </a:solidFill>
                <a:latin typeface="华文细黑" pitchFamily="2" charset="-122"/>
                <a:ea typeface="华文细黑" pitchFamily="2" charset="-122"/>
              </a:rPr>
              <a:t>未来的财务在知识结构上，除了业务领域的相关知识，有关</a:t>
            </a:r>
            <a:r>
              <a:rPr lang="zh-CN" altLang="en-US" sz="4000" b="1" dirty="0" smtClean="0">
                <a:solidFill>
                  <a:srgbClr val="0000FF"/>
                </a:solidFill>
                <a:latin typeface="华文细黑" pitchFamily="2" charset="-122"/>
                <a:ea typeface="华文细黑" pitchFamily="2" charset="-122"/>
              </a:rPr>
              <a:t>数据资产管理</a:t>
            </a:r>
            <a:r>
              <a:rPr lang="zh-CN" altLang="en-US" sz="2800" b="1" dirty="0" smtClean="0">
                <a:solidFill>
                  <a:schemeClr val="tx1"/>
                </a:solidFill>
                <a:latin typeface="华文细黑" pitchFamily="2" charset="-122"/>
                <a:ea typeface="华文细黑" pitchFamily="2" charset="-122"/>
              </a:rPr>
              <a:t>的技能可能会更重要；</a:t>
            </a:r>
            <a:endParaRPr lang="en-US" altLang="zh-CN" sz="28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endParaRPr lang="en-US" altLang="zh-CN" sz="28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r>
              <a:rPr lang="zh-CN" altLang="en-US" sz="2800" b="1" dirty="0" smtClean="0">
                <a:solidFill>
                  <a:schemeClr val="tx1"/>
                </a:solidFill>
                <a:latin typeface="华文细黑" pitchFamily="2" charset="-122"/>
                <a:ea typeface="华文细黑" pitchFamily="2" charset="-122"/>
              </a:rPr>
              <a:t>手把青秧插满田，低头便见水中天。六根清净方为道，退步原来是向前。</a:t>
            </a:r>
            <a:endParaRPr lang="en-US" altLang="zh-CN" sz="2800" b="1" dirty="0" smtClean="0">
              <a:solidFill>
                <a:schemeClr val="tx1"/>
              </a:solidFill>
              <a:latin typeface="华文细黑" pitchFamily="2" charset="-122"/>
              <a:ea typeface="华文细黑" pitchFamily="2" charset="-122"/>
            </a:endParaRPr>
          </a:p>
          <a:p>
            <a:pPr algn="r">
              <a:spcBef>
                <a:spcPts val="0"/>
              </a:spcBef>
              <a:buClr>
                <a:schemeClr val="accent1">
                  <a:lumMod val="50000"/>
                </a:schemeClr>
              </a:buClr>
              <a:buNone/>
            </a:pPr>
            <a:r>
              <a:rPr lang="en-US" altLang="zh-CN"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南北朝</a:t>
            </a:r>
            <a:r>
              <a:rPr lang="en-US" altLang="zh-CN" sz="2800" b="1" dirty="0" smtClean="0">
                <a:solidFill>
                  <a:schemeClr val="tx1"/>
                </a:solidFill>
                <a:latin typeface="华文细黑" pitchFamily="2" charset="-122"/>
                <a:ea typeface="华文细黑" pitchFamily="2" charset="-122"/>
              </a:rPr>
              <a:t>·</a:t>
            </a:r>
            <a:r>
              <a:rPr lang="zh-CN" altLang="en-US" sz="2800" b="1" dirty="0" smtClean="0">
                <a:solidFill>
                  <a:schemeClr val="tx1"/>
                </a:solidFill>
                <a:latin typeface="华文细黑" pitchFamily="2" charset="-122"/>
                <a:ea typeface="华文细黑" pitchFamily="2" charset="-122"/>
              </a:rPr>
              <a:t>布袋和尚</a:t>
            </a:r>
            <a:endParaRPr lang="zh-CN" altLang="en-US" sz="2800" b="1" dirty="0">
              <a:solidFill>
                <a:schemeClr val="tx1"/>
              </a:solidFill>
              <a:latin typeface="华文细黑" pitchFamily="2" charset="-122"/>
              <a:ea typeface="华文细黑" pitchFamily="2" charset="-122"/>
            </a:endParaRPr>
          </a:p>
        </p:txBody>
      </p:sp>
      <p:pic>
        <p:nvPicPr>
          <p:cNvPr id="17410" name="Picture 2" descr="https://imgsa.baidu.com/baike/c0%3Dbaike80%2C5%2C5%2C80%2C26/sign=d55d7e056d224f4a43947b41689efb37/0823dd54564e9258b6af8ecd9c82d158ccbf4e7d.jpg"/>
          <p:cNvPicPr>
            <a:picLocks noChangeAspect="1" noChangeArrowheads="1"/>
          </p:cNvPicPr>
          <p:nvPr/>
        </p:nvPicPr>
        <p:blipFill>
          <a:blip r:embed="rId2" cstate="print"/>
          <a:srcRect/>
          <a:stretch>
            <a:fillRect/>
          </a:stretch>
        </p:blipFill>
        <p:spPr bwMode="auto">
          <a:xfrm>
            <a:off x="2" y="1700808"/>
            <a:ext cx="2771798" cy="5157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7806" y="357170"/>
            <a:ext cx="6923087" cy="714375"/>
          </a:xfrm>
        </p:spPr>
        <p:txBody>
          <a:bodyPr/>
          <a:lstStyle/>
          <a:p>
            <a:r>
              <a:rPr lang="zh-CN" altLang="en-US" sz="4000" b="1" dirty="0" smtClean="0">
                <a:latin typeface="华文细黑" pitchFamily="2" charset="-122"/>
                <a:ea typeface="华文细黑" pitchFamily="2" charset="-122"/>
              </a:rPr>
              <a:t> 关于</a:t>
            </a:r>
            <a:r>
              <a:rPr lang="en-US" altLang="zh-CN" sz="4000" b="1" dirty="0" smtClean="0">
                <a:latin typeface="华文细黑" pitchFamily="2" charset="-122"/>
                <a:ea typeface="华文细黑" pitchFamily="2" charset="-122"/>
              </a:rPr>
              <a:t>《</a:t>
            </a:r>
            <a:r>
              <a:rPr lang="zh-CN" altLang="en-US" sz="4000" b="1" dirty="0" smtClean="0">
                <a:latin typeface="华文细黑" pitchFamily="2" charset="-122"/>
                <a:ea typeface="华文细黑" pitchFamily="2" charset="-122"/>
              </a:rPr>
              <a:t>首席财务官</a:t>
            </a:r>
            <a:r>
              <a:rPr lang="en-US" altLang="zh-CN" sz="4000" b="1" dirty="0" smtClean="0">
                <a:latin typeface="华文细黑" pitchFamily="2" charset="-122"/>
                <a:ea typeface="华文细黑" pitchFamily="2" charset="-122"/>
              </a:rPr>
              <a:t>》</a:t>
            </a:r>
            <a:endParaRPr lang="zh-CN" altLang="en-US" sz="4000" b="1" dirty="0" smtClean="0">
              <a:latin typeface="华文细黑" pitchFamily="2" charset="-122"/>
              <a:ea typeface="华文细黑" pitchFamily="2" charset="-122"/>
            </a:endParaRPr>
          </a:p>
        </p:txBody>
      </p:sp>
      <p:sp>
        <p:nvSpPr>
          <p:cNvPr id="20483" name="Rectangle 3"/>
          <p:cNvSpPr>
            <a:spLocks noGrp="1" noChangeArrowheads="1"/>
          </p:cNvSpPr>
          <p:nvPr>
            <p:ph type="body" idx="1"/>
          </p:nvPr>
        </p:nvSpPr>
        <p:spPr>
          <a:xfrm>
            <a:off x="777130" y="1869303"/>
            <a:ext cx="7489825" cy="4608512"/>
          </a:xfrm>
        </p:spPr>
        <p:txBody>
          <a:bodyPr/>
          <a:lstStyle/>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endParaRPr lang="en-US" altLang="zh-CN" sz="2000" b="1" dirty="0" smtClean="0">
              <a:latin typeface="微软雅黑" pitchFamily="34" charset="-122"/>
              <a:ea typeface="微软雅黑" pitchFamily="34" charset="-122"/>
            </a:endParaRPr>
          </a:p>
          <a:p>
            <a:pPr>
              <a:lnSpc>
                <a:spcPct val="90000"/>
              </a:lnSpc>
            </a:pPr>
            <a:r>
              <a:rPr lang="zh-CN" altLang="en-US" sz="2000" b="1" dirty="0" smtClean="0">
                <a:latin typeface="微软雅黑" pitchFamily="34" charset="-122"/>
                <a:ea typeface="微软雅黑" pitchFamily="34" charset="-122"/>
              </a:rPr>
              <a:t>田茂永  </a:t>
            </a:r>
            <a:r>
              <a:rPr lang="en-US" altLang="zh-CN" sz="2000" b="1" dirty="0" smtClean="0">
                <a:latin typeface="微软雅黑" pitchFamily="34" charset="-122"/>
                <a:ea typeface="微软雅黑" pitchFamily="34" charset="-122"/>
              </a:rPr>
              <a:t>13911606793 </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tianmaoyong@cfoworld.cn  </a:t>
            </a:r>
          </a:p>
          <a:p>
            <a:pPr>
              <a:lnSpc>
                <a:spcPct val="90000"/>
              </a:lnSpc>
            </a:pPr>
            <a:r>
              <a:rPr lang="zh-CN" altLang="en-US" sz="2000" b="1" dirty="0" smtClean="0">
                <a:latin typeface="微软雅黑" pitchFamily="34" charset="-122"/>
                <a:ea typeface="微软雅黑" pitchFamily="34" charset="-122"/>
              </a:rPr>
              <a:t>更多资讯请访问</a:t>
            </a:r>
            <a:r>
              <a:rPr lang="en-US" altLang="zh-CN" sz="2000" b="1" dirty="0" smtClean="0">
                <a:latin typeface="微软雅黑" pitchFamily="34" charset="-122"/>
                <a:ea typeface="微软雅黑" pitchFamily="34" charset="-122"/>
                <a:hlinkClick r:id="rId2"/>
              </a:rPr>
              <a:t>www.topcfo.net</a:t>
            </a:r>
            <a:r>
              <a:rPr lang="en-US" altLang="zh-CN" sz="2000" b="1" dirty="0" smtClean="0">
                <a:latin typeface="微软雅黑" pitchFamily="34" charset="-122"/>
                <a:ea typeface="微软雅黑" pitchFamily="34" charset="-122"/>
              </a:rPr>
              <a:t> </a:t>
            </a:r>
          </a:p>
        </p:txBody>
      </p:sp>
      <p:pic>
        <p:nvPicPr>
          <p:cNvPr id="4" name="图片 3" descr="CFO公众微信号.jpg"/>
          <p:cNvPicPr>
            <a:picLocks noChangeAspect="1"/>
          </p:cNvPicPr>
          <p:nvPr/>
        </p:nvPicPr>
        <p:blipFill>
          <a:blip r:embed="rId3" cstate="print"/>
          <a:stretch>
            <a:fillRect/>
          </a:stretch>
        </p:blipFill>
        <p:spPr>
          <a:xfrm>
            <a:off x="2570898" y="1633974"/>
            <a:ext cx="3945317" cy="392909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5220072" cy="990600"/>
          </a:xfrm>
        </p:spPr>
        <p:txBody>
          <a:bodyPr/>
          <a:lstStyle/>
          <a:p>
            <a:pPr algn="l"/>
            <a:r>
              <a:rPr lang="en-US" altLang="zh-CN" b="1" dirty="0" smtClean="0"/>
              <a:t>  Key Points</a:t>
            </a:r>
            <a:endParaRPr lang="zh-CN" altLang="en-US" b="1" dirty="0"/>
          </a:p>
        </p:txBody>
      </p:sp>
      <p:sp>
        <p:nvSpPr>
          <p:cNvPr id="3" name="内容占位符 2"/>
          <p:cNvSpPr>
            <a:spLocks noGrp="1"/>
          </p:cNvSpPr>
          <p:nvPr>
            <p:ph idx="1"/>
          </p:nvPr>
        </p:nvSpPr>
        <p:spPr>
          <a:xfrm>
            <a:off x="899592" y="1340768"/>
            <a:ext cx="7620000" cy="5029200"/>
          </a:xfrm>
        </p:spPr>
        <p:txBody>
          <a:bodyPr/>
          <a:lstStyle/>
          <a:p>
            <a:pPr>
              <a:buClr>
                <a:schemeClr val="accent1">
                  <a:lumMod val="50000"/>
                </a:schemeClr>
              </a:buClr>
              <a:buFont typeface="Wingdings" pitchFamily="2" charset="2"/>
              <a:buChar char="Ø"/>
            </a:pPr>
            <a:r>
              <a:rPr lang="zh-CN" altLang="en-US" sz="4000" b="1" dirty="0" smtClean="0">
                <a:solidFill>
                  <a:schemeClr val="tx1"/>
                </a:solidFill>
                <a:latin typeface="华文细黑" pitchFamily="2" charset="-122"/>
                <a:ea typeface="华文细黑" pitchFamily="2" charset="-122"/>
              </a:rPr>
              <a:t>技术：从</a:t>
            </a:r>
            <a:r>
              <a:rPr lang="en-US" altLang="zh-CN" sz="4000" b="1" dirty="0" smtClean="0">
                <a:solidFill>
                  <a:schemeClr val="tx1"/>
                </a:solidFill>
                <a:latin typeface="华文细黑" pitchFamily="2" charset="-122"/>
                <a:ea typeface="华文细黑" pitchFamily="2" charset="-122"/>
              </a:rPr>
              <a:t>IT </a:t>
            </a:r>
            <a:r>
              <a:rPr lang="zh-CN" altLang="en-US" sz="4000" b="1" dirty="0" smtClean="0">
                <a:solidFill>
                  <a:schemeClr val="tx1"/>
                </a:solidFill>
                <a:latin typeface="华文细黑" pitchFamily="2" charset="-122"/>
                <a:ea typeface="华文细黑" pitchFamily="2" charset="-122"/>
              </a:rPr>
              <a:t>到 </a:t>
            </a:r>
            <a:r>
              <a:rPr lang="en-US" altLang="zh-CN" sz="4000" b="1" dirty="0" smtClean="0">
                <a:solidFill>
                  <a:schemeClr val="tx1"/>
                </a:solidFill>
                <a:latin typeface="华文细黑" pitchFamily="2" charset="-122"/>
                <a:ea typeface="华文细黑" pitchFamily="2" charset="-122"/>
              </a:rPr>
              <a:t>DT</a:t>
            </a:r>
          </a:p>
          <a:p>
            <a:pPr>
              <a:buClr>
                <a:schemeClr val="accent1">
                  <a:lumMod val="50000"/>
                </a:schemeClr>
              </a:buClr>
              <a:buFont typeface="Wingdings" pitchFamily="2" charset="2"/>
              <a:buChar char="Ø"/>
            </a:pPr>
            <a:endParaRPr lang="en-US" altLang="zh-CN" sz="4000" b="1" dirty="0" smtClean="0">
              <a:solidFill>
                <a:schemeClr val="tx1"/>
              </a:solidFill>
              <a:latin typeface="华文细黑" pitchFamily="2" charset="-122"/>
              <a:ea typeface="华文细黑" pitchFamily="2" charset="-122"/>
            </a:endParaRPr>
          </a:p>
          <a:p>
            <a:pPr>
              <a:buClr>
                <a:schemeClr val="accent1">
                  <a:lumMod val="50000"/>
                </a:schemeClr>
              </a:buClr>
              <a:buFont typeface="Wingdings" pitchFamily="2" charset="2"/>
              <a:buChar char="Ø"/>
            </a:pPr>
            <a:r>
              <a:rPr lang="zh-CN" altLang="en-US" sz="4000" b="1" dirty="0" smtClean="0">
                <a:solidFill>
                  <a:schemeClr val="tx1"/>
                </a:solidFill>
                <a:latin typeface="华文细黑" pitchFamily="2" charset="-122"/>
                <a:ea typeface="华文细黑" pitchFamily="2" charset="-122"/>
              </a:rPr>
              <a:t>手术：没有会计之后</a:t>
            </a:r>
            <a:r>
              <a:rPr lang="en-US" altLang="zh-CN" sz="4000" b="1" dirty="0" smtClean="0">
                <a:solidFill>
                  <a:schemeClr val="tx1"/>
                </a:solidFill>
                <a:latin typeface="华文细黑" pitchFamily="2" charset="-122"/>
                <a:ea typeface="华文细黑" pitchFamily="2" charset="-122"/>
              </a:rPr>
              <a:t>……</a:t>
            </a:r>
          </a:p>
          <a:p>
            <a:pPr>
              <a:buClr>
                <a:schemeClr val="accent1">
                  <a:lumMod val="50000"/>
                </a:schemeClr>
              </a:buClr>
              <a:buFont typeface="Wingdings" pitchFamily="2" charset="2"/>
              <a:buChar char="Ø"/>
            </a:pPr>
            <a:endParaRPr lang="en-US" altLang="zh-CN" sz="4000" b="1" dirty="0" smtClean="0">
              <a:solidFill>
                <a:schemeClr val="tx1"/>
              </a:solidFill>
              <a:latin typeface="华文细黑" pitchFamily="2" charset="-122"/>
              <a:ea typeface="华文细黑" pitchFamily="2" charset="-122"/>
            </a:endParaRPr>
          </a:p>
          <a:p>
            <a:pPr>
              <a:buClr>
                <a:schemeClr val="accent1">
                  <a:lumMod val="50000"/>
                </a:schemeClr>
              </a:buClr>
              <a:buFont typeface="Wingdings" pitchFamily="2" charset="2"/>
              <a:buChar char="Ø"/>
            </a:pPr>
            <a:r>
              <a:rPr lang="zh-CN" altLang="en-US" sz="4000" b="1" dirty="0" smtClean="0">
                <a:solidFill>
                  <a:schemeClr val="tx1"/>
                </a:solidFill>
                <a:latin typeface="华文细黑" pitchFamily="2" charset="-122"/>
                <a:ea typeface="华文细黑" pitchFamily="2" charset="-122"/>
              </a:rPr>
              <a:t>回天之术：退向未来</a:t>
            </a:r>
            <a:endParaRPr lang="zh-CN" altLang="en-US" sz="4000" b="1" dirty="0">
              <a:solidFill>
                <a:schemeClr val="tx1"/>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 y="0"/>
            <a:ext cx="7308304" cy="1062608"/>
          </a:xfrm>
        </p:spPr>
        <p:txBody>
          <a:bodyPr/>
          <a:lstStyle/>
          <a:p>
            <a:r>
              <a:rPr lang="zh-CN" altLang="en-US" sz="4800" b="1" dirty="0" smtClean="0">
                <a:solidFill>
                  <a:schemeClr val="accent1">
                    <a:lumMod val="50000"/>
                  </a:schemeClr>
                </a:solidFill>
                <a:latin typeface="华文细黑" pitchFamily="2" charset="-122"/>
                <a:ea typeface="华文细黑" pitchFamily="2" charset="-122"/>
              </a:rPr>
              <a:t>技术：从</a:t>
            </a:r>
            <a:r>
              <a:rPr lang="en-US" altLang="zh-CN" sz="4800" b="1" dirty="0" smtClean="0">
                <a:solidFill>
                  <a:schemeClr val="accent1">
                    <a:lumMod val="50000"/>
                  </a:schemeClr>
                </a:solidFill>
                <a:latin typeface="华文细黑" pitchFamily="2" charset="-122"/>
                <a:ea typeface="华文细黑" pitchFamily="2" charset="-122"/>
              </a:rPr>
              <a:t>IT </a:t>
            </a:r>
            <a:r>
              <a:rPr lang="zh-CN" altLang="en-US" sz="4800" b="1" dirty="0" smtClean="0">
                <a:solidFill>
                  <a:schemeClr val="accent1">
                    <a:lumMod val="50000"/>
                  </a:schemeClr>
                </a:solidFill>
                <a:latin typeface="华文细黑" pitchFamily="2" charset="-122"/>
                <a:ea typeface="华文细黑" pitchFamily="2" charset="-122"/>
              </a:rPr>
              <a:t>到 </a:t>
            </a:r>
            <a:r>
              <a:rPr lang="en-US" altLang="zh-CN" sz="4800" b="1" dirty="0" smtClean="0">
                <a:solidFill>
                  <a:schemeClr val="accent1">
                    <a:lumMod val="50000"/>
                  </a:schemeClr>
                </a:solidFill>
                <a:latin typeface="华文细黑" pitchFamily="2" charset="-122"/>
                <a:ea typeface="华文细黑" pitchFamily="2" charset="-122"/>
              </a:rPr>
              <a:t>DT</a:t>
            </a:r>
            <a:endParaRPr lang="en-US" altLang="zh-CN" sz="4800" b="1" dirty="0">
              <a:solidFill>
                <a:schemeClr val="accent1">
                  <a:lumMod val="50000"/>
                </a:schemeClr>
              </a:solidFill>
              <a:latin typeface="华文细黑" pitchFamily="2" charset="-122"/>
              <a:ea typeface="华文细黑" pitchFamily="2" charset="-122"/>
            </a:endParaRPr>
          </a:p>
        </p:txBody>
      </p:sp>
      <p:sp>
        <p:nvSpPr>
          <p:cNvPr id="3" name="内容占位符 2"/>
          <p:cNvSpPr>
            <a:spLocks noGrp="1"/>
          </p:cNvSpPr>
          <p:nvPr>
            <p:ph idx="1"/>
          </p:nvPr>
        </p:nvSpPr>
        <p:spPr>
          <a:xfrm>
            <a:off x="2881992" y="1382526"/>
            <a:ext cx="5866472" cy="5254948"/>
          </a:xfrm>
        </p:spPr>
        <p:txBody>
          <a:bodyPr/>
          <a:lstStyle/>
          <a:p>
            <a:pPr marL="0" indent="0">
              <a:lnSpc>
                <a:spcPct val="150000"/>
              </a:lnSpc>
              <a:spcBef>
                <a:spcPts val="0"/>
              </a:spcBef>
              <a:buClr>
                <a:schemeClr val="accent1">
                  <a:lumMod val="50000"/>
                </a:schemeClr>
              </a:buClr>
              <a:buNone/>
            </a:pPr>
            <a:r>
              <a:rPr lang="zh-CN" altLang="en-US" sz="2200" b="1" dirty="0" smtClean="0">
                <a:solidFill>
                  <a:schemeClr val="tx1"/>
                </a:solidFill>
                <a:latin typeface="华文细黑" pitchFamily="2" charset="-122"/>
                <a:ea typeface="华文细黑" pitchFamily="2" charset="-122"/>
              </a:rPr>
              <a:t>每个公司都因为互联网的产生、因为互联网的发展、因为互联网的渗透，都正在变成一家</a:t>
            </a:r>
            <a:r>
              <a:rPr lang="zh-CN" altLang="en-US" sz="3600" b="1" dirty="0" smtClean="0">
                <a:solidFill>
                  <a:srgbClr val="0000FF"/>
                </a:solidFill>
                <a:latin typeface="华文细黑" pitchFamily="2" charset="-122"/>
                <a:ea typeface="华文细黑" pitchFamily="2" charset="-122"/>
              </a:rPr>
              <a:t>数据公司</a:t>
            </a:r>
            <a:r>
              <a:rPr lang="zh-CN" altLang="en-US" sz="2200" b="1" dirty="0" smtClean="0">
                <a:solidFill>
                  <a:schemeClr val="tx1"/>
                </a:solidFill>
                <a:latin typeface="华文细黑" pitchFamily="2" charset="-122"/>
                <a:ea typeface="华文细黑" pitchFamily="2" charset="-122"/>
              </a:rPr>
              <a:t>，我们怎么样利用数据真正给我们插上翅膀？给包括阿里在内的所有同行赋予重构商业的灵感和驱动力，最终去满足最终客户的需求，就是消费者的需求，这是我们化繁为简，一定是要经历的这个过程。</a:t>
            </a:r>
            <a:endParaRPr lang="en-US" altLang="zh-CN" sz="2200" b="1" dirty="0" smtClean="0">
              <a:solidFill>
                <a:schemeClr val="tx1"/>
              </a:solidFill>
              <a:latin typeface="华文细黑" pitchFamily="2" charset="-122"/>
              <a:ea typeface="华文细黑" pitchFamily="2" charset="-122"/>
            </a:endParaRPr>
          </a:p>
          <a:p>
            <a:pPr marL="0" indent="0" algn="r">
              <a:lnSpc>
                <a:spcPct val="150000"/>
              </a:lnSpc>
              <a:spcBef>
                <a:spcPts val="0"/>
              </a:spcBef>
              <a:buClr>
                <a:schemeClr val="accent1">
                  <a:lumMod val="50000"/>
                </a:schemeClr>
              </a:buClr>
              <a:buNone/>
            </a:pPr>
            <a:r>
              <a:rPr lang="en-US" altLang="zh-CN" sz="2200" b="1" dirty="0" smtClean="0">
                <a:solidFill>
                  <a:schemeClr val="tx1"/>
                </a:solidFill>
                <a:latin typeface="华文细黑" pitchFamily="2" charset="-122"/>
                <a:ea typeface="华文细黑" pitchFamily="2" charset="-122"/>
              </a:rPr>
              <a:t>——</a:t>
            </a:r>
            <a:r>
              <a:rPr lang="zh-CN" altLang="en-US" sz="2200" b="1" dirty="0" smtClean="0">
                <a:solidFill>
                  <a:schemeClr val="tx1"/>
                </a:solidFill>
                <a:latin typeface="华文细黑" pitchFamily="2" charset="-122"/>
                <a:ea typeface="华文细黑" pitchFamily="2" charset="-122"/>
              </a:rPr>
              <a:t>阿里集团</a:t>
            </a:r>
            <a:r>
              <a:rPr lang="en-US" altLang="zh-CN" sz="2200" b="1" dirty="0" smtClean="0">
                <a:solidFill>
                  <a:schemeClr val="tx1"/>
                </a:solidFill>
                <a:latin typeface="华文细黑" pitchFamily="2" charset="-122"/>
                <a:ea typeface="华文细黑" pitchFamily="2" charset="-122"/>
              </a:rPr>
              <a:t>CEO  </a:t>
            </a:r>
            <a:r>
              <a:rPr lang="zh-CN" altLang="en-US" sz="2200" b="1" dirty="0" smtClean="0">
                <a:solidFill>
                  <a:schemeClr val="tx1"/>
                </a:solidFill>
                <a:latin typeface="华文细黑" pitchFamily="2" charset="-122"/>
                <a:ea typeface="华文细黑" pitchFamily="2" charset="-122"/>
              </a:rPr>
              <a:t>张勇</a:t>
            </a:r>
            <a:endParaRPr lang="zh-CN" altLang="en-US" sz="2200" b="1" dirty="0">
              <a:solidFill>
                <a:schemeClr val="tx1"/>
              </a:solidFill>
              <a:latin typeface="华文细黑" pitchFamily="2" charset="-122"/>
              <a:ea typeface="华文细黑" pitchFamily="2" charset="-122"/>
            </a:endParaRPr>
          </a:p>
        </p:txBody>
      </p:sp>
      <p:pic>
        <p:nvPicPr>
          <p:cNvPr id="6" name="图片 5" descr="1ed81572921f451_w5472_h3648.jpg"/>
          <p:cNvPicPr>
            <a:picLocks noChangeAspect="1"/>
          </p:cNvPicPr>
          <p:nvPr/>
        </p:nvPicPr>
        <p:blipFill>
          <a:blip r:embed="rId2" cstate="print"/>
          <a:srcRect l="25354" t="8383" r="25976"/>
          <a:stretch>
            <a:fillRect/>
          </a:stretch>
        </p:blipFill>
        <p:spPr>
          <a:xfrm>
            <a:off x="251521" y="1382526"/>
            <a:ext cx="2088232" cy="2582416"/>
          </a:xfrm>
          <a:prstGeom prst="rect">
            <a:avLst/>
          </a:prstGeom>
        </p:spPr>
      </p:pic>
      <p:pic>
        <p:nvPicPr>
          <p:cNvPr id="7" name="图片 6" descr="0812封面.jpg"/>
          <p:cNvPicPr>
            <a:picLocks noChangeAspect="1"/>
          </p:cNvPicPr>
          <p:nvPr/>
        </p:nvPicPr>
        <p:blipFill>
          <a:blip r:embed="rId3" cstate="print"/>
          <a:stretch>
            <a:fillRect/>
          </a:stretch>
        </p:blipFill>
        <p:spPr>
          <a:xfrm>
            <a:off x="251521" y="3964942"/>
            <a:ext cx="2088232" cy="27764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a:xfrm>
            <a:off x="7" y="14"/>
            <a:ext cx="9143999" cy="1214421"/>
          </a:xfrm>
          <a:noFill/>
        </p:spPr>
        <p:txBody>
          <a:bodyPr/>
          <a:lstStyle/>
          <a:p>
            <a:pPr algn="l"/>
            <a:r>
              <a:rPr lang="zh-CN" altLang="en-US" sz="4000" b="1" dirty="0" smtClean="0">
                <a:latin typeface="华文细黑" pitchFamily="2" charset="-122"/>
                <a:ea typeface="华文细黑" pitchFamily="2" charset="-122"/>
              </a:rPr>
              <a:t>一家数据公司对待财务的极致状态：</a:t>
            </a:r>
            <a:r>
              <a:rPr lang="en-US" altLang="zh-CN" sz="4000" b="1" dirty="0" smtClean="0">
                <a:latin typeface="华文细黑" pitchFamily="2" charset="-122"/>
                <a:ea typeface="华文细黑" pitchFamily="2" charset="-122"/>
              </a:rPr>
              <a:t/>
            </a:r>
            <a:br>
              <a:rPr lang="en-US" altLang="zh-CN" sz="4000" b="1" dirty="0" smtClean="0">
                <a:latin typeface="华文细黑" pitchFamily="2" charset="-122"/>
                <a:ea typeface="华文细黑" pitchFamily="2" charset="-122"/>
              </a:rPr>
            </a:br>
            <a:r>
              <a:rPr lang="zh-CN" altLang="en-US" sz="4000" b="1" dirty="0" smtClean="0">
                <a:latin typeface="华文细黑" pitchFamily="2" charset="-122"/>
                <a:ea typeface="华文细黑" pitchFamily="2" charset="-122"/>
              </a:rPr>
              <a:t>阿里资本帝国的俩王四个</a:t>
            </a:r>
            <a:r>
              <a:rPr lang="en-US" altLang="zh-CN" sz="4000" b="1" dirty="0" smtClean="0">
                <a:latin typeface="华文细黑" pitchFamily="2" charset="-122"/>
                <a:ea typeface="华文细黑" pitchFamily="2" charset="-122"/>
              </a:rPr>
              <a:t>2</a:t>
            </a:r>
            <a:endParaRPr lang="zh-CN" altLang="en-US" sz="4000" b="1" dirty="0" smtClean="0">
              <a:latin typeface="华文细黑" pitchFamily="2" charset="-122"/>
              <a:ea typeface="华文细黑" pitchFamily="2" charset="-122"/>
            </a:endParaRPr>
          </a:p>
        </p:txBody>
      </p:sp>
      <p:pic>
        <p:nvPicPr>
          <p:cNvPr id="5" name="图片 4" descr="QQ图片20170106095622.jpg"/>
          <p:cNvPicPr>
            <a:picLocks noChangeAspect="1"/>
          </p:cNvPicPr>
          <p:nvPr/>
        </p:nvPicPr>
        <p:blipFill>
          <a:blip r:embed="rId2" cstate="print"/>
          <a:srcRect l="1963" t="3756" b="3674"/>
          <a:stretch>
            <a:fillRect/>
          </a:stretch>
        </p:blipFill>
        <p:spPr>
          <a:xfrm>
            <a:off x="8" y="1628801"/>
            <a:ext cx="9144000" cy="52292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4294967295"/>
          </p:nvPr>
        </p:nvSpPr>
        <p:spPr>
          <a:xfrm>
            <a:off x="6553408" y="6356918"/>
            <a:ext cx="2133600" cy="365125"/>
          </a:xfrm>
          <a:prstGeom prst="rect">
            <a:avLst/>
          </a:prstGeom>
          <a:noFill/>
        </p:spPr>
        <p:txBody>
          <a:bodyPr/>
          <a:lstStyle/>
          <a:p>
            <a:fld id="{0FE3B6C6-49D0-4A5A-A2AF-CA95D2CEC81C}" type="slidenum">
              <a:rPr lang="en-US" altLang="zh-CN" smtClean="0">
                <a:solidFill>
                  <a:srgbClr val="000000"/>
                </a:solidFill>
              </a:rPr>
              <a:pPr/>
              <a:t>5</a:t>
            </a:fld>
            <a:endParaRPr lang="en-US" altLang="zh-CN" smtClean="0">
              <a:solidFill>
                <a:srgbClr val="000000"/>
              </a:solidFill>
            </a:endParaRPr>
          </a:p>
        </p:txBody>
      </p:sp>
      <p:sp>
        <p:nvSpPr>
          <p:cNvPr id="4099" name="Rectangle 2"/>
          <p:cNvSpPr>
            <a:spLocks noGrp="1" noChangeArrowheads="1"/>
          </p:cNvSpPr>
          <p:nvPr>
            <p:ph type="title"/>
          </p:nvPr>
        </p:nvSpPr>
        <p:spPr>
          <a:xfrm>
            <a:off x="208" y="224055"/>
            <a:ext cx="9144000" cy="1063625"/>
          </a:xfrm>
        </p:spPr>
        <p:txBody>
          <a:bodyPr anchor="ctr">
            <a:normAutofit/>
          </a:bodyPr>
          <a:lstStyle/>
          <a:p>
            <a:pPr algn="l"/>
            <a:r>
              <a:rPr lang="zh-CN" altLang="en-US" sz="4000" b="1" dirty="0" smtClean="0">
                <a:latin typeface="华文细黑" pitchFamily="2" charset="-122"/>
                <a:ea typeface="华文细黑" pitchFamily="2" charset="-122"/>
              </a:rPr>
              <a:t>会计是第一代</a:t>
            </a:r>
            <a:r>
              <a:rPr lang="en-US" altLang="zh-CN" sz="4000" b="1" dirty="0" smtClean="0">
                <a:latin typeface="华文细黑" pitchFamily="2" charset="-122"/>
                <a:ea typeface="华文细黑" pitchFamily="2" charset="-122"/>
              </a:rPr>
              <a:t>IT</a:t>
            </a:r>
            <a:r>
              <a:rPr lang="zh-CN" altLang="en-US" sz="4000" b="1" dirty="0" smtClean="0">
                <a:latin typeface="华文细黑" pitchFamily="2" charset="-122"/>
                <a:ea typeface="华文细黑" pitchFamily="2" charset="-122"/>
              </a:rPr>
              <a:t>浪潮的原始推动力</a:t>
            </a:r>
            <a:endParaRPr lang="en-US" altLang="zh-CN" sz="4000" b="1" dirty="0" smtClean="0">
              <a:latin typeface="华文细黑" pitchFamily="2" charset="-122"/>
              <a:ea typeface="华文细黑" pitchFamily="2" charset="-122"/>
            </a:endParaRPr>
          </a:p>
        </p:txBody>
      </p:sp>
      <p:sp>
        <p:nvSpPr>
          <p:cNvPr id="6" name="Rectangle 3"/>
          <p:cNvSpPr>
            <a:spLocks noGrp="1" noChangeArrowheads="1"/>
          </p:cNvSpPr>
          <p:nvPr>
            <p:ph idx="1"/>
          </p:nvPr>
        </p:nvSpPr>
        <p:spPr>
          <a:xfrm>
            <a:off x="208" y="1427696"/>
            <a:ext cx="9144000" cy="5430304"/>
          </a:xfrm>
        </p:spPr>
        <p:txBody>
          <a:bodyPr/>
          <a:lstStyle/>
          <a:p>
            <a:pPr algn="just">
              <a:spcBef>
                <a:spcPct val="40000"/>
              </a:spcBef>
              <a:buClr>
                <a:schemeClr val="accent1">
                  <a:lumMod val="50000"/>
                </a:schemeClr>
              </a:buClr>
              <a:buNone/>
            </a:pPr>
            <a:r>
              <a:rPr lang="en-US" altLang="zh-CN" sz="2400" b="1" dirty="0" smtClean="0">
                <a:solidFill>
                  <a:schemeClr val="tx1"/>
                </a:solidFill>
                <a:latin typeface="华文细黑" pitchFamily="2" charset="-122"/>
                <a:ea typeface="华文细黑" pitchFamily="2" charset="-122"/>
              </a:rPr>
              <a:t>1979</a:t>
            </a:r>
            <a:r>
              <a:rPr lang="zh-CN" altLang="en-US" sz="2400" b="1" dirty="0" smtClean="0">
                <a:solidFill>
                  <a:schemeClr val="tx1"/>
                </a:solidFill>
                <a:latin typeface="华文细黑" pitchFamily="2" charset="-122"/>
                <a:ea typeface="华文细黑" pitchFamily="2" charset="-122"/>
              </a:rPr>
              <a:t>年</a:t>
            </a:r>
            <a:r>
              <a:rPr lang="en-US" altLang="zh-CN" sz="2400" b="1" dirty="0" smtClean="0">
                <a:solidFill>
                  <a:schemeClr val="tx1"/>
                </a:solidFill>
                <a:latin typeface="华文细黑" pitchFamily="2" charset="-122"/>
                <a:ea typeface="华文细黑" pitchFamily="2" charset="-122"/>
              </a:rPr>
              <a:t>10</a:t>
            </a:r>
            <a:r>
              <a:rPr lang="zh-CN" altLang="en-US" sz="2400" b="1" dirty="0" smtClean="0">
                <a:solidFill>
                  <a:schemeClr val="tx1"/>
                </a:solidFill>
                <a:latin typeface="华文细黑" pitchFamily="2" charset="-122"/>
                <a:ea typeface="华文细黑" pitchFamily="2" charset="-122"/>
              </a:rPr>
              <a:t>月，来自哈佛的</a:t>
            </a:r>
            <a:r>
              <a:rPr lang="en-US" altLang="zh-CN" sz="2400" b="1" dirty="0" err="1" smtClean="0">
                <a:solidFill>
                  <a:schemeClr val="tx1"/>
                </a:solidFill>
                <a:latin typeface="华文细黑" pitchFamily="2" charset="-122"/>
                <a:ea typeface="华文细黑" pitchFamily="2" charset="-122"/>
              </a:rPr>
              <a:t>Bricklin</a:t>
            </a:r>
            <a:r>
              <a:rPr lang="en-US" altLang="zh-CN" sz="2400" b="1" dirty="0" smtClean="0">
                <a:solidFill>
                  <a:schemeClr val="tx1"/>
                </a:solidFill>
                <a:latin typeface="华文细黑" pitchFamily="2" charset="-122"/>
                <a:ea typeface="华文细黑" pitchFamily="2" charset="-122"/>
              </a:rPr>
              <a:t> </a:t>
            </a:r>
            <a:r>
              <a:rPr lang="zh-CN" altLang="en-US" sz="2400" b="1" dirty="0" smtClean="0">
                <a:solidFill>
                  <a:schemeClr val="tx1"/>
                </a:solidFill>
                <a:latin typeface="华文细黑" pitchFamily="2" charset="-122"/>
                <a:ea typeface="华文细黑" pitchFamily="2" charset="-122"/>
              </a:rPr>
              <a:t>和他来自</a:t>
            </a:r>
            <a:r>
              <a:rPr lang="en-US" altLang="zh-CN" sz="2400" b="1" dirty="0" smtClean="0">
                <a:solidFill>
                  <a:schemeClr val="tx1"/>
                </a:solidFill>
                <a:latin typeface="华文细黑" pitchFamily="2" charset="-122"/>
                <a:ea typeface="华文细黑" pitchFamily="2" charset="-122"/>
              </a:rPr>
              <a:t>MIT</a:t>
            </a:r>
            <a:r>
              <a:rPr lang="zh-CN" altLang="en-US" sz="2400" b="1" dirty="0" smtClean="0">
                <a:solidFill>
                  <a:schemeClr val="tx1"/>
                </a:solidFill>
                <a:latin typeface="华文细黑" pitchFamily="2" charset="-122"/>
                <a:ea typeface="华文细黑" pitchFamily="2" charset="-122"/>
              </a:rPr>
              <a:t>的好友</a:t>
            </a:r>
            <a:r>
              <a:rPr lang="en-US" altLang="zh-CN" sz="2400" b="1" dirty="0" smtClean="0">
                <a:solidFill>
                  <a:schemeClr val="tx1"/>
                </a:solidFill>
                <a:latin typeface="华文细黑" pitchFamily="2" charset="-122"/>
                <a:ea typeface="华文细黑" pitchFamily="2" charset="-122"/>
              </a:rPr>
              <a:t>Frankston</a:t>
            </a:r>
            <a:r>
              <a:rPr lang="zh-CN" altLang="en-US" sz="2400" b="1" dirty="0" smtClean="0">
                <a:solidFill>
                  <a:schemeClr val="tx1"/>
                </a:solidFill>
                <a:latin typeface="华文细黑" pitchFamily="2" charset="-122"/>
                <a:ea typeface="华文细黑" pitchFamily="2" charset="-122"/>
              </a:rPr>
              <a:t>将</a:t>
            </a:r>
            <a:endParaRPr lang="en-US" altLang="zh-CN" sz="2400" b="1" dirty="0" smtClean="0">
              <a:solidFill>
                <a:schemeClr val="tx1"/>
              </a:solidFill>
              <a:latin typeface="华文细黑" pitchFamily="2" charset="-122"/>
              <a:ea typeface="华文细黑" pitchFamily="2" charset="-122"/>
            </a:endParaRPr>
          </a:p>
          <a:p>
            <a:pPr algn="just">
              <a:spcBef>
                <a:spcPct val="40000"/>
              </a:spcBef>
              <a:buClr>
                <a:schemeClr val="accent1">
                  <a:lumMod val="50000"/>
                </a:schemeClr>
              </a:buClr>
              <a:buNone/>
            </a:pPr>
            <a:r>
              <a:rPr lang="zh-CN" altLang="en-US" sz="2400" b="1" dirty="0" smtClean="0">
                <a:solidFill>
                  <a:schemeClr val="tx1"/>
                </a:solidFill>
                <a:latin typeface="华文细黑" pitchFamily="2" charset="-122"/>
                <a:ea typeface="华文细黑" pitchFamily="2" charset="-122"/>
              </a:rPr>
              <a:t>他们开发的</a:t>
            </a:r>
            <a:r>
              <a:rPr lang="en-US" altLang="zh-CN" sz="2400" b="1" dirty="0" smtClean="0">
                <a:solidFill>
                  <a:schemeClr val="tx1"/>
                </a:solidFill>
                <a:latin typeface="华文细黑" pitchFamily="2" charset="-122"/>
                <a:ea typeface="华文细黑" pitchFamily="2" charset="-122"/>
              </a:rPr>
              <a:t>VisiCalc</a:t>
            </a:r>
            <a:r>
              <a:rPr lang="zh-CN" altLang="en-US" sz="2400" b="1" dirty="0" smtClean="0">
                <a:solidFill>
                  <a:schemeClr val="tx1"/>
                </a:solidFill>
                <a:latin typeface="华文细黑" pitchFamily="2" charset="-122"/>
                <a:ea typeface="华文细黑" pitchFamily="2" charset="-122"/>
              </a:rPr>
              <a:t>软件引入到苹果</a:t>
            </a:r>
            <a:r>
              <a:rPr lang="en-US" altLang="zh-CN" sz="2400" b="1" dirty="0" smtClean="0">
                <a:solidFill>
                  <a:schemeClr val="tx1"/>
                </a:solidFill>
                <a:latin typeface="华文细黑" pitchFamily="2" charset="-122"/>
                <a:ea typeface="华文细黑" pitchFamily="2" charset="-122"/>
              </a:rPr>
              <a:t>Ⅱ</a:t>
            </a:r>
            <a:r>
              <a:rPr lang="zh-CN" altLang="en-US" sz="2400" b="1" dirty="0" smtClean="0">
                <a:solidFill>
                  <a:schemeClr val="tx1"/>
                </a:solidFill>
                <a:latin typeface="华文细黑" pitchFamily="2" charset="-122"/>
                <a:ea typeface="华文细黑" pitchFamily="2" charset="-122"/>
              </a:rPr>
              <a:t>型电脑，但并未在大众市场</a:t>
            </a:r>
            <a:endParaRPr lang="en-US" altLang="zh-CN" sz="2400" b="1" dirty="0" smtClean="0">
              <a:solidFill>
                <a:schemeClr val="tx1"/>
              </a:solidFill>
              <a:latin typeface="华文细黑" pitchFamily="2" charset="-122"/>
              <a:ea typeface="华文细黑" pitchFamily="2" charset="-122"/>
            </a:endParaRPr>
          </a:p>
          <a:p>
            <a:pPr algn="just">
              <a:spcBef>
                <a:spcPct val="40000"/>
              </a:spcBef>
              <a:buClr>
                <a:schemeClr val="accent1">
                  <a:lumMod val="50000"/>
                </a:schemeClr>
              </a:buClr>
              <a:buNone/>
            </a:pPr>
            <a:r>
              <a:rPr lang="zh-CN" altLang="en-US" sz="2400" b="1" dirty="0" smtClean="0">
                <a:solidFill>
                  <a:schemeClr val="tx1"/>
                </a:solidFill>
                <a:latin typeface="华文细黑" pitchFamily="2" charset="-122"/>
                <a:ea typeface="华文细黑" pitchFamily="2" charset="-122"/>
              </a:rPr>
              <a:t>取得成功。“当我们第一次将它展示给波士顿的一家计算机商店时</a:t>
            </a:r>
            <a:endParaRPr lang="en-US" altLang="zh-CN" sz="2400" b="1" dirty="0" smtClean="0">
              <a:solidFill>
                <a:schemeClr val="tx1"/>
              </a:solidFill>
              <a:latin typeface="华文细黑" pitchFamily="2" charset="-122"/>
              <a:ea typeface="华文细黑" pitchFamily="2" charset="-122"/>
            </a:endParaRPr>
          </a:p>
          <a:p>
            <a:pPr>
              <a:spcBef>
                <a:spcPct val="40000"/>
              </a:spcBef>
              <a:buClr>
                <a:schemeClr val="accent1">
                  <a:lumMod val="50000"/>
                </a:schemeClr>
              </a:buClr>
              <a:buNone/>
            </a:pPr>
            <a:r>
              <a:rPr lang="zh-CN" altLang="en-US" sz="2400" b="1" dirty="0" smtClean="0">
                <a:solidFill>
                  <a:schemeClr val="tx1"/>
                </a:solidFill>
                <a:latin typeface="华文细黑" pitchFamily="2" charset="-122"/>
                <a:ea typeface="华文细黑" pitchFamily="2" charset="-122"/>
              </a:rPr>
              <a:t>销售人员觉得它有点意思。但</a:t>
            </a:r>
            <a:r>
              <a:rPr lang="zh-CN" altLang="en-US" sz="3200" b="1" dirty="0" smtClean="0">
                <a:solidFill>
                  <a:srgbClr val="0000FF"/>
                </a:solidFill>
                <a:latin typeface="华文细黑" pitchFamily="2" charset="-122"/>
                <a:ea typeface="华文细黑" pitchFamily="2" charset="-122"/>
              </a:rPr>
              <a:t>看到它的商店会计却激动</a:t>
            </a:r>
            <a:endParaRPr lang="en-US" altLang="zh-CN" sz="3200" b="1" dirty="0" smtClean="0">
              <a:solidFill>
                <a:srgbClr val="0000FF"/>
              </a:solidFill>
              <a:latin typeface="华文细黑" pitchFamily="2" charset="-122"/>
              <a:ea typeface="华文细黑" pitchFamily="2" charset="-122"/>
            </a:endParaRPr>
          </a:p>
          <a:p>
            <a:pPr>
              <a:spcBef>
                <a:spcPct val="40000"/>
              </a:spcBef>
              <a:buClr>
                <a:schemeClr val="accent1">
                  <a:lumMod val="50000"/>
                </a:schemeClr>
              </a:buClr>
              <a:buNone/>
            </a:pPr>
            <a:r>
              <a:rPr lang="zh-CN" altLang="en-US" sz="3200" b="1" dirty="0" smtClean="0">
                <a:solidFill>
                  <a:srgbClr val="0000FF"/>
                </a:solidFill>
                <a:latin typeface="华文细黑" pitchFamily="2" charset="-122"/>
                <a:ea typeface="华文细黑" pitchFamily="2" charset="-122"/>
              </a:rPr>
              <a:t>得开始发抖。</a:t>
            </a:r>
            <a:r>
              <a:rPr lang="zh-CN" altLang="en-US" sz="2400" b="1" dirty="0" smtClean="0">
                <a:solidFill>
                  <a:schemeClr val="tx1"/>
                </a:solidFill>
                <a:latin typeface="华文细黑" pitchFamily="2" charset="-122"/>
                <a:ea typeface="华文细黑" pitchFamily="2" charset="-122"/>
              </a:rPr>
              <a:t>”</a:t>
            </a:r>
            <a:r>
              <a:rPr lang="en-US" altLang="zh-CN" sz="2400" b="1" dirty="0" smtClean="0">
                <a:solidFill>
                  <a:schemeClr val="tx1"/>
                </a:solidFill>
                <a:latin typeface="华文细黑" pitchFamily="2" charset="-122"/>
                <a:ea typeface="华文细黑" pitchFamily="2" charset="-122"/>
              </a:rPr>
              <a:t> VisiCalc</a:t>
            </a:r>
            <a:r>
              <a:rPr lang="zh-CN" altLang="en-US" sz="2400" b="1" dirty="0" smtClean="0">
                <a:solidFill>
                  <a:schemeClr val="tx1"/>
                </a:solidFill>
                <a:latin typeface="华文细黑" pitchFamily="2" charset="-122"/>
                <a:ea typeface="华文细黑" pitchFamily="2" charset="-122"/>
              </a:rPr>
              <a:t>将原本需要</a:t>
            </a:r>
            <a:r>
              <a:rPr lang="en-US" altLang="zh-CN" sz="2400" b="1" dirty="0" smtClean="0">
                <a:solidFill>
                  <a:schemeClr val="tx1"/>
                </a:solidFill>
                <a:latin typeface="华文细黑" pitchFamily="2" charset="-122"/>
                <a:ea typeface="华文细黑" pitchFamily="2" charset="-122"/>
              </a:rPr>
              <a:t>20</a:t>
            </a:r>
            <a:r>
              <a:rPr lang="zh-CN" altLang="en-US" sz="2400" b="1" dirty="0" smtClean="0">
                <a:solidFill>
                  <a:schemeClr val="tx1"/>
                </a:solidFill>
                <a:latin typeface="华文细黑" pitchFamily="2" charset="-122"/>
                <a:ea typeface="华文细黑" pitchFamily="2" charset="-122"/>
              </a:rPr>
              <a:t>小时的预算编制工作</a:t>
            </a:r>
            <a:endParaRPr lang="en-US" altLang="zh-CN" sz="2400" b="1" dirty="0" smtClean="0">
              <a:solidFill>
                <a:schemeClr val="tx1"/>
              </a:solidFill>
              <a:latin typeface="华文细黑" pitchFamily="2" charset="-122"/>
              <a:ea typeface="华文细黑" pitchFamily="2" charset="-122"/>
            </a:endParaRPr>
          </a:p>
          <a:p>
            <a:pPr>
              <a:spcBef>
                <a:spcPct val="40000"/>
              </a:spcBef>
              <a:buClr>
                <a:schemeClr val="accent1">
                  <a:lumMod val="50000"/>
                </a:schemeClr>
              </a:buClr>
              <a:buNone/>
            </a:pPr>
            <a:r>
              <a:rPr lang="zh-CN" altLang="en-US" sz="2400" b="1" dirty="0" smtClean="0">
                <a:solidFill>
                  <a:schemeClr val="tx1"/>
                </a:solidFill>
                <a:latin typeface="华文细黑" pitchFamily="2" charset="-122"/>
                <a:ea typeface="华文细黑" pitchFamily="2" charset="-122"/>
              </a:rPr>
              <a:t>压缩至</a:t>
            </a:r>
            <a:r>
              <a:rPr lang="en-US" altLang="zh-CN" sz="2400" b="1" dirty="0" smtClean="0">
                <a:solidFill>
                  <a:schemeClr val="tx1"/>
                </a:solidFill>
                <a:latin typeface="华文细黑" pitchFamily="2" charset="-122"/>
                <a:ea typeface="华文细黑" pitchFamily="2" charset="-122"/>
              </a:rPr>
              <a:t>15</a:t>
            </a:r>
            <a:r>
              <a:rPr lang="zh-CN" altLang="en-US" sz="2400" b="1" dirty="0" smtClean="0">
                <a:solidFill>
                  <a:schemeClr val="tx1"/>
                </a:solidFill>
                <a:latin typeface="华文细黑" pitchFamily="2" charset="-122"/>
                <a:ea typeface="华文细黑" pitchFamily="2" charset="-122"/>
              </a:rPr>
              <a:t>分钟，而且人工计算中司空见惯的错误被消灭了。许多顾</a:t>
            </a:r>
            <a:endParaRPr lang="en-US" altLang="zh-CN" sz="2400" b="1" dirty="0" smtClean="0">
              <a:solidFill>
                <a:schemeClr val="tx1"/>
              </a:solidFill>
              <a:latin typeface="华文细黑" pitchFamily="2" charset="-122"/>
              <a:ea typeface="华文细黑" pitchFamily="2" charset="-122"/>
            </a:endParaRPr>
          </a:p>
          <a:p>
            <a:pPr>
              <a:spcBef>
                <a:spcPct val="40000"/>
              </a:spcBef>
              <a:buClr>
                <a:schemeClr val="accent1">
                  <a:lumMod val="50000"/>
                </a:schemeClr>
              </a:buClr>
              <a:buNone/>
            </a:pPr>
            <a:r>
              <a:rPr lang="zh-CN" altLang="en-US" sz="2400" b="1" dirty="0" smtClean="0">
                <a:solidFill>
                  <a:schemeClr val="tx1"/>
                </a:solidFill>
                <a:latin typeface="华文细黑" pitchFamily="2" charset="-122"/>
                <a:ea typeface="华文细黑" pitchFamily="2" charset="-122"/>
              </a:rPr>
              <a:t>客是因为价值</a:t>
            </a:r>
            <a:r>
              <a:rPr lang="en-US" altLang="zh-CN" sz="2400" b="1" dirty="0" smtClean="0">
                <a:solidFill>
                  <a:schemeClr val="tx1"/>
                </a:solidFill>
                <a:latin typeface="华文细黑" pitchFamily="2" charset="-122"/>
                <a:ea typeface="华文细黑" pitchFamily="2" charset="-122"/>
              </a:rPr>
              <a:t>100</a:t>
            </a:r>
            <a:r>
              <a:rPr lang="zh-CN" altLang="en-US" sz="2400" b="1" dirty="0" smtClean="0">
                <a:solidFill>
                  <a:schemeClr val="tx1"/>
                </a:solidFill>
                <a:latin typeface="华文细黑" pitchFamily="2" charset="-122"/>
                <a:ea typeface="华文细黑" pitchFamily="2" charset="-122"/>
              </a:rPr>
              <a:t>美元的</a:t>
            </a:r>
            <a:r>
              <a:rPr lang="en-US" altLang="zh-CN" sz="2400" b="1" dirty="0" smtClean="0">
                <a:solidFill>
                  <a:schemeClr val="tx1"/>
                </a:solidFill>
                <a:latin typeface="华文细黑" pitchFamily="2" charset="-122"/>
                <a:ea typeface="华文细黑" pitchFamily="2" charset="-122"/>
              </a:rPr>
              <a:t> VisiCalc</a:t>
            </a:r>
            <a:r>
              <a:rPr lang="zh-CN" altLang="en-US" sz="2400" b="1" dirty="0" smtClean="0">
                <a:solidFill>
                  <a:schemeClr val="tx1"/>
                </a:solidFill>
                <a:latin typeface="华文细黑" pitchFamily="2" charset="-122"/>
                <a:ea typeface="华文细黑" pitchFamily="2" charset="-122"/>
              </a:rPr>
              <a:t>而购买</a:t>
            </a:r>
            <a:r>
              <a:rPr lang="en-US" altLang="zh-CN" sz="2400" b="1" dirty="0" smtClean="0">
                <a:solidFill>
                  <a:schemeClr val="tx1"/>
                </a:solidFill>
                <a:latin typeface="华文细黑" pitchFamily="2" charset="-122"/>
                <a:ea typeface="华文细黑" pitchFamily="2" charset="-122"/>
              </a:rPr>
              <a:t>2000</a:t>
            </a:r>
            <a:r>
              <a:rPr lang="zh-CN" altLang="en-US" sz="2400" b="1" dirty="0" smtClean="0">
                <a:solidFill>
                  <a:schemeClr val="tx1"/>
                </a:solidFill>
                <a:latin typeface="华文细黑" pitchFamily="2" charset="-122"/>
                <a:ea typeface="华文细黑" pitchFamily="2" charset="-122"/>
              </a:rPr>
              <a:t>美元的苹果电脑。</a:t>
            </a:r>
            <a:endParaRPr lang="en-US" altLang="zh-CN" sz="2400" b="1" dirty="0" smtClean="0">
              <a:solidFill>
                <a:schemeClr val="tx1"/>
              </a:solidFill>
              <a:latin typeface="华文细黑" pitchFamily="2" charset="-122"/>
              <a:ea typeface="华文细黑" pitchFamily="2" charset="-122"/>
            </a:endParaRPr>
          </a:p>
          <a:p>
            <a:pPr>
              <a:spcBef>
                <a:spcPct val="40000"/>
              </a:spcBef>
              <a:buClr>
                <a:schemeClr val="accent1">
                  <a:lumMod val="50000"/>
                </a:schemeClr>
              </a:buClr>
              <a:buFont typeface="Wingdings" pitchFamily="2" charset="2"/>
              <a:buChar char="Ø"/>
            </a:pPr>
            <a:endParaRPr lang="en-US" altLang="zh-CN" sz="3200" b="1" dirty="0">
              <a:solidFill>
                <a:schemeClr val="tx1"/>
              </a:solidFill>
              <a:latin typeface="华文细黑" pitchFamily="2" charset="-122"/>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 y="0"/>
            <a:ext cx="7308304" cy="1062608"/>
          </a:xfrm>
        </p:spPr>
        <p:txBody>
          <a:bodyPr/>
          <a:lstStyle/>
          <a:p>
            <a:r>
              <a:rPr lang="zh-CN" altLang="en-US" sz="4800" b="1" dirty="0" smtClean="0">
                <a:latin typeface="华文细黑" pitchFamily="2" charset="-122"/>
                <a:ea typeface="华文细黑" pitchFamily="2" charset="-122"/>
              </a:rPr>
              <a:t>手术：没有会计之后</a:t>
            </a:r>
            <a:r>
              <a:rPr lang="en-US" altLang="zh-CN" sz="4800" b="1" dirty="0" smtClean="0">
                <a:latin typeface="华文细黑" pitchFamily="2" charset="-122"/>
                <a:ea typeface="华文细黑" pitchFamily="2" charset="-122"/>
              </a:rPr>
              <a:t>……</a:t>
            </a:r>
            <a:br>
              <a:rPr lang="en-US" altLang="zh-CN" sz="4800" b="1" dirty="0" smtClean="0">
                <a:latin typeface="华文细黑" pitchFamily="2" charset="-122"/>
                <a:ea typeface="华文细黑" pitchFamily="2" charset="-122"/>
              </a:rPr>
            </a:br>
            <a:endParaRPr lang="zh-CN" altLang="en-US" sz="4800" dirty="0">
              <a:solidFill>
                <a:schemeClr val="accent1">
                  <a:lumMod val="50000"/>
                </a:schemeClr>
              </a:solidFill>
              <a:latin typeface="华文细黑" pitchFamily="2" charset="-122"/>
              <a:ea typeface="华文细黑" pitchFamily="2" charset="-122"/>
            </a:endParaRPr>
          </a:p>
        </p:txBody>
      </p:sp>
      <p:sp>
        <p:nvSpPr>
          <p:cNvPr id="3" name="内容占位符 2"/>
          <p:cNvSpPr>
            <a:spLocks noGrp="1"/>
          </p:cNvSpPr>
          <p:nvPr>
            <p:ph idx="1"/>
          </p:nvPr>
        </p:nvSpPr>
        <p:spPr>
          <a:xfrm>
            <a:off x="451617" y="1265462"/>
            <a:ext cx="8352928" cy="5517232"/>
          </a:xfrm>
        </p:spPr>
        <p:txBody>
          <a:bodyPr/>
          <a:lstStyle/>
          <a:p>
            <a:pPr>
              <a:spcBef>
                <a:spcPts val="0"/>
              </a:spcBef>
              <a:buClr>
                <a:schemeClr val="accent1">
                  <a:lumMod val="50000"/>
                </a:schemeClr>
              </a:buClr>
              <a:buFont typeface="Wingdings" pitchFamily="2" charset="2"/>
              <a:buChar char="Ø"/>
            </a:pPr>
            <a:r>
              <a:rPr lang="zh-CN" altLang="en-US" sz="3200" b="1" dirty="0" smtClean="0">
                <a:solidFill>
                  <a:schemeClr val="tx1"/>
                </a:solidFill>
                <a:latin typeface="华文细黑" pitchFamily="2" charset="-122"/>
                <a:ea typeface="华文细黑" pitchFamily="2" charset="-122"/>
              </a:rPr>
              <a:t>会计证取消了，集体蒙圈的是什么人？</a:t>
            </a: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r>
              <a:rPr lang="zh-CN" altLang="en-US" sz="3200" b="1" dirty="0" smtClean="0">
                <a:solidFill>
                  <a:schemeClr val="tx1"/>
                </a:solidFill>
                <a:latin typeface="华文细黑" pitchFamily="2" charset="-122"/>
                <a:ea typeface="华文细黑" pitchFamily="2" charset="-122"/>
              </a:rPr>
              <a:t>电子发票、电子汇票等交易凭证数字化浪潮将极大地改变所有机构财务的作业形态（经济基础），并进而改变其一切原有的上层建筑</a:t>
            </a: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Font typeface="Wingdings" pitchFamily="2" charset="2"/>
              <a:buChar char="Ø"/>
            </a:pPr>
            <a:r>
              <a:rPr lang="en-US" altLang="zh-CN" sz="3200" b="1" dirty="0" smtClean="0">
                <a:solidFill>
                  <a:schemeClr val="tx1"/>
                </a:solidFill>
                <a:latin typeface="华文细黑" pitchFamily="2" charset="-122"/>
                <a:ea typeface="华文细黑" pitchFamily="2" charset="-122"/>
              </a:rPr>
              <a:t>TCL</a:t>
            </a:r>
            <a:r>
              <a:rPr lang="zh-CN" altLang="en-US" sz="3200" b="1" dirty="0" smtClean="0">
                <a:solidFill>
                  <a:schemeClr val="tx1"/>
                </a:solidFill>
                <a:latin typeface="华文细黑" pitchFamily="2" charset="-122"/>
                <a:ea typeface="华文细黑" pitchFamily="2" charset="-122"/>
              </a:rPr>
              <a:t>集团</a:t>
            </a:r>
            <a:r>
              <a:rPr lang="en-US" altLang="zh-CN" sz="3200" b="1" dirty="0" smtClean="0">
                <a:solidFill>
                  <a:schemeClr val="tx1"/>
                </a:solidFill>
                <a:latin typeface="华文细黑" pitchFamily="2" charset="-122"/>
                <a:ea typeface="华文细黑" pitchFamily="2" charset="-122"/>
              </a:rPr>
              <a:t>CFO</a:t>
            </a:r>
            <a:r>
              <a:rPr lang="zh-CN" altLang="en-US" sz="3200" b="1" dirty="0" smtClean="0">
                <a:solidFill>
                  <a:schemeClr val="tx1"/>
                </a:solidFill>
                <a:latin typeface="华文细黑" pitchFamily="2" charset="-122"/>
                <a:ea typeface="华文细黑" pitchFamily="2" charset="-122"/>
              </a:rPr>
              <a:t>询问</a:t>
            </a:r>
            <a:r>
              <a:rPr lang="zh-CN" altLang="en-US" sz="4000" b="1" dirty="0" smtClean="0">
                <a:solidFill>
                  <a:srgbClr val="0000FF"/>
                </a:solidFill>
                <a:latin typeface="华文细黑" pitchFamily="2" charset="-122"/>
                <a:ea typeface="华文细黑" pitchFamily="2" charset="-122"/>
              </a:rPr>
              <a:t>会计机器人</a:t>
            </a:r>
            <a:r>
              <a:rPr lang="zh-CN" altLang="en-US" sz="3200" b="1" dirty="0" smtClean="0">
                <a:solidFill>
                  <a:schemeClr val="tx1"/>
                </a:solidFill>
                <a:latin typeface="华文细黑" pitchFamily="2" charset="-122"/>
                <a:ea typeface="华文细黑" pitchFamily="2" charset="-122"/>
              </a:rPr>
              <a:t>何时上岗，前联想集团</a:t>
            </a:r>
            <a:r>
              <a:rPr lang="en-US" altLang="zh-CN" sz="3200" b="1" dirty="0" smtClean="0">
                <a:solidFill>
                  <a:schemeClr val="tx1"/>
                </a:solidFill>
                <a:latin typeface="华文细黑" pitchFamily="2" charset="-122"/>
                <a:ea typeface="华文细黑" pitchFamily="2" charset="-122"/>
              </a:rPr>
              <a:t>CFO</a:t>
            </a:r>
            <a:r>
              <a:rPr lang="zh-CN" altLang="en-US" sz="3200" b="1" dirty="0" smtClean="0">
                <a:solidFill>
                  <a:schemeClr val="tx1"/>
                </a:solidFill>
                <a:latin typeface="华文细黑" pitchFamily="2" charset="-122"/>
                <a:ea typeface="华文细黑" pitchFamily="2" charset="-122"/>
              </a:rPr>
              <a:t>到处寻找</a:t>
            </a:r>
            <a:r>
              <a:rPr lang="zh-CN" altLang="en-US" sz="4000" b="1" dirty="0" smtClean="0">
                <a:solidFill>
                  <a:srgbClr val="0000FF"/>
                </a:solidFill>
                <a:latin typeface="华文细黑" pitchFamily="2" charset="-122"/>
                <a:ea typeface="华文细黑" pitchFamily="2" charset="-122"/>
              </a:rPr>
              <a:t>数据分析师</a:t>
            </a:r>
            <a:endParaRPr lang="zh-CN" altLang="en-US" sz="4000" b="1" dirty="0">
              <a:solidFill>
                <a:srgbClr val="0000FF"/>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0" y="0"/>
            <a:ext cx="7308304" cy="1062608"/>
          </a:xfrm>
        </p:spPr>
        <p:txBody>
          <a:bodyPr/>
          <a:lstStyle/>
          <a:p>
            <a:r>
              <a:rPr lang="zh-CN" altLang="en-US" sz="4800" b="1" dirty="0" smtClean="0">
                <a:latin typeface="华文细黑" pitchFamily="2" charset="-122"/>
                <a:ea typeface="华文细黑" pitchFamily="2" charset="-122"/>
              </a:rPr>
              <a:t>真的会有会计机器人？</a:t>
            </a:r>
            <a:endParaRPr lang="zh-CN" altLang="en-US" sz="4800" dirty="0">
              <a:solidFill>
                <a:schemeClr val="accent1">
                  <a:lumMod val="50000"/>
                </a:schemeClr>
              </a:solidFill>
              <a:latin typeface="华文细黑" pitchFamily="2" charset="-122"/>
              <a:ea typeface="华文细黑" pitchFamily="2" charset="-122"/>
            </a:endParaRPr>
          </a:p>
        </p:txBody>
      </p:sp>
      <p:sp>
        <p:nvSpPr>
          <p:cNvPr id="3" name="内容占位符 2"/>
          <p:cNvSpPr>
            <a:spLocks noGrp="1"/>
          </p:cNvSpPr>
          <p:nvPr>
            <p:ph idx="1"/>
          </p:nvPr>
        </p:nvSpPr>
        <p:spPr>
          <a:xfrm>
            <a:off x="451616" y="1265462"/>
            <a:ext cx="8512871" cy="5517232"/>
          </a:xfrm>
        </p:spPr>
        <p:txBody>
          <a:bodyPr/>
          <a:lstStyle/>
          <a:p>
            <a:pPr>
              <a:spcBef>
                <a:spcPts val="0"/>
              </a:spcBef>
              <a:buClr>
                <a:schemeClr val="accent1">
                  <a:lumMod val="50000"/>
                </a:schemeClr>
              </a:buClr>
              <a:buNone/>
            </a:pPr>
            <a:r>
              <a:rPr lang="zh-CN" altLang="en-US" sz="3200" b="1" dirty="0" smtClean="0">
                <a:solidFill>
                  <a:schemeClr val="tx1"/>
                </a:solidFill>
                <a:latin typeface="华文细黑" pitchFamily="2" charset="-122"/>
                <a:ea typeface="华文细黑" pitchFamily="2" charset="-122"/>
              </a:rPr>
              <a:t>“在不久的将来，人工智能技术可以被用来识</a:t>
            </a: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None/>
            </a:pPr>
            <a:r>
              <a:rPr lang="zh-CN" altLang="en-US" sz="3200" b="1" dirty="0" smtClean="0">
                <a:solidFill>
                  <a:schemeClr val="tx1"/>
                </a:solidFill>
                <a:latin typeface="华文细黑" pitchFamily="2" charset="-122"/>
                <a:ea typeface="华文细黑" pitchFamily="2" charset="-122"/>
              </a:rPr>
              <a:t>别、提取、加工各种附在审计确认书上的财务</a:t>
            </a: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None/>
            </a:pPr>
            <a:r>
              <a:rPr lang="zh-CN" altLang="en-US" sz="3200" b="1" dirty="0" smtClean="0">
                <a:solidFill>
                  <a:schemeClr val="tx1"/>
                </a:solidFill>
                <a:latin typeface="华文细黑" pitchFamily="2" charset="-122"/>
                <a:ea typeface="华文细黑" pitchFamily="2" charset="-122"/>
              </a:rPr>
              <a:t>报表与相关文件，并可以在</a:t>
            </a:r>
            <a:r>
              <a:rPr lang="zh-CN" altLang="en-US" sz="4400" b="1" dirty="0" smtClean="0">
                <a:solidFill>
                  <a:srgbClr val="0000FF"/>
                </a:solidFill>
                <a:latin typeface="华文细黑" pitchFamily="2" charset="-122"/>
                <a:ea typeface="华文细黑" pitchFamily="2" charset="-122"/>
              </a:rPr>
              <a:t>审计人员不参</a:t>
            </a:r>
            <a:endParaRPr lang="en-US" altLang="zh-CN" sz="4400" b="1" dirty="0" smtClean="0">
              <a:solidFill>
                <a:srgbClr val="0000FF"/>
              </a:solidFill>
              <a:latin typeface="华文细黑" pitchFamily="2" charset="-122"/>
              <a:ea typeface="华文细黑" pitchFamily="2" charset="-122"/>
            </a:endParaRPr>
          </a:p>
          <a:p>
            <a:pPr>
              <a:spcBef>
                <a:spcPts val="0"/>
              </a:spcBef>
              <a:buClr>
                <a:schemeClr val="accent1">
                  <a:lumMod val="50000"/>
                </a:schemeClr>
              </a:buClr>
              <a:buNone/>
            </a:pPr>
            <a:r>
              <a:rPr lang="zh-CN" altLang="en-US" sz="4400" b="1" dirty="0" smtClean="0">
                <a:solidFill>
                  <a:srgbClr val="0000FF"/>
                </a:solidFill>
                <a:latin typeface="华文细黑" pitchFamily="2" charset="-122"/>
                <a:ea typeface="华文细黑" pitchFamily="2" charset="-122"/>
              </a:rPr>
              <a:t>与</a:t>
            </a:r>
            <a:r>
              <a:rPr lang="zh-CN" altLang="en-US" sz="3200" b="1" dirty="0" smtClean="0">
                <a:solidFill>
                  <a:schemeClr val="tx1"/>
                </a:solidFill>
                <a:latin typeface="华文细黑" pitchFamily="2" charset="-122"/>
                <a:ea typeface="华文细黑" pitchFamily="2" charset="-122"/>
              </a:rPr>
              <a:t>的情况下，</a:t>
            </a:r>
            <a:r>
              <a:rPr lang="zh-CN" altLang="en-US" sz="4400" b="1" dirty="0" smtClean="0">
                <a:solidFill>
                  <a:srgbClr val="0000FF"/>
                </a:solidFill>
                <a:latin typeface="华文细黑" pitchFamily="2" charset="-122"/>
                <a:ea typeface="华文细黑" pitchFamily="2" charset="-122"/>
              </a:rPr>
              <a:t>完成审计全过程</a:t>
            </a:r>
            <a:r>
              <a:rPr lang="zh-CN" altLang="en-US" sz="3200" b="1" dirty="0" smtClean="0">
                <a:solidFill>
                  <a:schemeClr val="tx1"/>
                </a:solidFill>
                <a:latin typeface="华文细黑" pitchFamily="2" charset="-122"/>
                <a:ea typeface="华文细黑" pitchFamily="2" charset="-122"/>
              </a:rPr>
              <a:t>的管理。”</a:t>
            </a:r>
            <a:r>
              <a:rPr lang="en-US" altLang="zh-CN" sz="4000" b="1" dirty="0" smtClean="0">
                <a:solidFill>
                  <a:schemeClr val="tx1"/>
                </a:solidFill>
                <a:latin typeface="华文细黑" pitchFamily="2" charset="-122"/>
                <a:ea typeface="华文细黑" pitchFamily="2" charset="-122"/>
              </a:rPr>
              <a:t> </a:t>
            </a:r>
          </a:p>
          <a:p>
            <a:pPr>
              <a:spcBef>
                <a:spcPts val="0"/>
              </a:spcBef>
              <a:buClr>
                <a:schemeClr val="accent1">
                  <a:lumMod val="50000"/>
                </a:schemeClr>
              </a:buClr>
              <a:buNone/>
            </a:pP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None/>
            </a:pPr>
            <a:r>
              <a:rPr lang="en-US" altLang="zh-CN" sz="3200" b="1" dirty="0" smtClean="0">
                <a:solidFill>
                  <a:schemeClr val="tx1"/>
                </a:solidFill>
                <a:latin typeface="华文细黑" pitchFamily="2" charset="-122"/>
                <a:ea typeface="华文细黑" pitchFamily="2" charset="-122"/>
              </a:rPr>
              <a:t>                                   ——</a:t>
            </a:r>
            <a:r>
              <a:rPr lang="zh-CN" altLang="en-US" sz="3200" b="1" dirty="0" smtClean="0">
                <a:solidFill>
                  <a:schemeClr val="tx1"/>
                </a:solidFill>
                <a:latin typeface="华文细黑" pitchFamily="2" charset="-122"/>
                <a:ea typeface="华文细黑" pitchFamily="2" charset="-122"/>
              </a:rPr>
              <a:t>德勤会计师事务所</a:t>
            </a:r>
            <a:endParaRPr lang="en-US" altLang="zh-CN" sz="3200" b="1" dirty="0" smtClean="0">
              <a:solidFill>
                <a:schemeClr val="tx1"/>
              </a:solidFill>
              <a:latin typeface="华文细黑" pitchFamily="2" charset="-122"/>
              <a:ea typeface="华文细黑" pitchFamily="2" charset="-122"/>
            </a:endParaRPr>
          </a:p>
          <a:p>
            <a:pPr>
              <a:spcBef>
                <a:spcPts val="0"/>
              </a:spcBef>
              <a:buClr>
                <a:schemeClr val="accent1">
                  <a:lumMod val="50000"/>
                </a:schemeClr>
              </a:buClr>
              <a:buNone/>
            </a:pPr>
            <a:r>
              <a:rPr lang="en-US" altLang="zh-CN" sz="3200" b="1" dirty="0" smtClean="0">
                <a:solidFill>
                  <a:schemeClr val="tx1"/>
                </a:solidFill>
                <a:latin typeface="华文细黑" pitchFamily="2" charset="-122"/>
                <a:ea typeface="华文细黑" pitchFamily="2" charset="-122"/>
              </a:rPr>
              <a:t>                                  </a:t>
            </a:r>
            <a:r>
              <a:rPr lang="zh-CN" altLang="en-US" sz="3200" b="1" dirty="0" smtClean="0">
                <a:solidFill>
                  <a:schemeClr val="tx1"/>
                </a:solidFill>
                <a:latin typeface="华文细黑" pitchFamily="2" charset="-122"/>
                <a:ea typeface="华文细黑" pitchFamily="2" charset="-122"/>
              </a:rPr>
              <a:t>首席创新官乔恩</a:t>
            </a:r>
            <a:r>
              <a:rPr lang="en-US" altLang="zh-CN" sz="3200" b="1" dirty="0" smtClean="0">
                <a:solidFill>
                  <a:schemeClr val="tx1"/>
                </a:solidFill>
                <a:latin typeface="华文细黑" pitchFamily="2" charset="-122"/>
                <a:ea typeface="华文细黑" pitchFamily="2" charset="-122"/>
              </a:rPr>
              <a:t>•</a:t>
            </a:r>
            <a:r>
              <a:rPr lang="zh-CN" altLang="en-US" sz="3200" b="1" dirty="0" smtClean="0">
                <a:solidFill>
                  <a:schemeClr val="tx1"/>
                </a:solidFill>
                <a:latin typeface="华文细黑" pitchFamily="2" charset="-122"/>
                <a:ea typeface="华文细黑" pitchFamily="2" charset="-122"/>
              </a:rPr>
              <a:t>拉斐尔</a:t>
            </a:r>
            <a:endParaRPr lang="zh-CN" altLang="en-US" sz="4000" b="1" dirty="0">
              <a:solidFill>
                <a:srgbClr val="0000FF"/>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4294967295"/>
          </p:nvPr>
        </p:nvSpPr>
        <p:spPr>
          <a:xfrm>
            <a:off x="6553408" y="6356914"/>
            <a:ext cx="2133600" cy="365125"/>
          </a:xfrm>
          <a:prstGeom prst="rect">
            <a:avLst/>
          </a:prstGeom>
          <a:noFill/>
        </p:spPr>
        <p:txBody>
          <a:bodyPr/>
          <a:lstStyle/>
          <a:p>
            <a:fld id="{0FE3B6C6-49D0-4A5A-A2AF-CA95D2CEC81C}" type="slidenum">
              <a:rPr lang="en-US" altLang="zh-CN" smtClean="0">
                <a:solidFill>
                  <a:srgbClr val="000000"/>
                </a:solidFill>
              </a:rPr>
              <a:pPr/>
              <a:t>8</a:t>
            </a:fld>
            <a:endParaRPr lang="en-US" altLang="zh-CN" smtClean="0">
              <a:solidFill>
                <a:srgbClr val="000000"/>
              </a:solidFill>
            </a:endParaRPr>
          </a:p>
        </p:txBody>
      </p:sp>
      <p:sp>
        <p:nvSpPr>
          <p:cNvPr id="4099" name="Rectangle 2"/>
          <p:cNvSpPr>
            <a:spLocks noGrp="1" noChangeArrowheads="1"/>
          </p:cNvSpPr>
          <p:nvPr>
            <p:ph type="title"/>
          </p:nvPr>
        </p:nvSpPr>
        <p:spPr>
          <a:xfrm>
            <a:off x="-1" y="188875"/>
            <a:ext cx="9144001" cy="1063625"/>
          </a:xfrm>
        </p:spPr>
        <p:txBody>
          <a:bodyPr/>
          <a:lstStyle/>
          <a:p>
            <a:pPr algn="l"/>
            <a:r>
              <a:rPr lang="zh-CN" altLang="en-US" sz="4000" b="1" dirty="0" smtClean="0">
                <a:latin typeface="华文细黑" pitchFamily="2" charset="-122"/>
                <a:ea typeface="华文细黑" pitchFamily="2" charset="-122"/>
              </a:rPr>
              <a:t>人工智能目前尚未取代会计的真正原因</a:t>
            </a:r>
            <a:endParaRPr lang="en-US" altLang="zh-CN" sz="4000" b="1" dirty="0" smtClean="0">
              <a:latin typeface="华文细黑" pitchFamily="2" charset="-122"/>
              <a:ea typeface="华文细黑" pitchFamily="2" charset="-122"/>
            </a:endParaRPr>
          </a:p>
        </p:txBody>
      </p:sp>
      <p:sp>
        <p:nvSpPr>
          <p:cNvPr id="5" name="内容占位符 4"/>
          <p:cNvSpPr>
            <a:spLocks noGrp="1"/>
          </p:cNvSpPr>
          <p:nvPr>
            <p:ph idx="1"/>
          </p:nvPr>
        </p:nvSpPr>
        <p:spPr>
          <a:xfrm>
            <a:off x="0" y="1440160"/>
            <a:ext cx="8996294" cy="5877272"/>
          </a:xfrm>
        </p:spPr>
        <p:txBody>
          <a:bodyPr/>
          <a:lstStyle/>
          <a:p>
            <a:pPr>
              <a:buNone/>
            </a:pPr>
            <a:r>
              <a:rPr lang="zh-CN" altLang="en-US" sz="2400" b="1" dirty="0" smtClean="0">
                <a:solidFill>
                  <a:schemeClr val="tx1"/>
                </a:solidFill>
                <a:latin typeface="华文细黑" pitchFamily="2" charset="-122"/>
                <a:ea typeface="华文细黑" pitchFamily="2" charset="-122"/>
              </a:rPr>
              <a:t>一个月前，彭博社报道称，摩根大通开发了一款金融合同解析软</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件</a:t>
            </a:r>
            <a:r>
              <a:rPr lang="en-US" altLang="zh-CN" sz="2400" b="1" dirty="0" smtClean="0">
                <a:solidFill>
                  <a:schemeClr val="tx1"/>
                </a:solidFill>
                <a:latin typeface="华文细黑" pitchFamily="2" charset="-122"/>
                <a:ea typeface="华文细黑" pitchFamily="2" charset="-122"/>
              </a:rPr>
              <a:t>COIN</a:t>
            </a:r>
            <a:r>
              <a:rPr lang="zh-CN" altLang="en-US" sz="2400" b="1" dirty="0" smtClean="0">
                <a:solidFill>
                  <a:schemeClr val="tx1"/>
                </a:solidFill>
                <a:latin typeface="华文细黑" pitchFamily="2" charset="-122"/>
                <a:ea typeface="华文细黑" pitchFamily="2" charset="-122"/>
              </a:rPr>
              <a:t>。这款软件上线半年多，经测试，原先律师和贷款人员每</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年需要</a:t>
            </a:r>
            <a:r>
              <a:rPr lang="en-US" altLang="zh-CN" sz="3600" b="1" dirty="0" smtClean="0">
                <a:solidFill>
                  <a:srgbClr val="0000FF"/>
                </a:solidFill>
                <a:latin typeface="华文细黑" pitchFamily="2" charset="-122"/>
                <a:ea typeface="华文细黑" pitchFamily="2" charset="-122"/>
              </a:rPr>
              <a:t>360000</a:t>
            </a:r>
            <a:r>
              <a:rPr lang="zh-CN" altLang="en-US" sz="2400" b="1" dirty="0" smtClean="0">
                <a:solidFill>
                  <a:schemeClr val="tx1"/>
                </a:solidFill>
                <a:latin typeface="华文细黑" pitchFamily="2" charset="-122"/>
                <a:ea typeface="华文细黑" pitchFamily="2" charset="-122"/>
              </a:rPr>
              <a:t>小时才能完成的工作，</a:t>
            </a:r>
            <a:r>
              <a:rPr lang="en-US" altLang="zh-CN" sz="2400" b="1" dirty="0" smtClean="0">
                <a:solidFill>
                  <a:schemeClr val="tx1"/>
                </a:solidFill>
                <a:latin typeface="华文细黑" pitchFamily="2" charset="-122"/>
                <a:ea typeface="华文细黑" pitchFamily="2" charset="-122"/>
              </a:rPr>
              <a:t>COIN</a:t>
            </a:r>
            <a:r>
              <a:rPr lang="zh-CN" altLang="en-US" sz="2400" b="1" dirty="0" smtClean="0">
                <a:solidFill>
                  <a:schemeClr val="tx1"/>
                </a:solidFill>
                <a:latin typeface="华文细黑" pitchFamily="2" charset="-122"/>
                <a:ea typeface="华文细黑" pitchFamily="2" charset="-122"/>
              </a:rPr>
              <a:t>只需</a:t>
            </a:r>
            <a:r>
              <a:rPr lang="zh-CN" altLang="en-US" sz="3600" b="1" dirty="0" smtClean="0">
                <a:solidFill>
                  <a:srgbClr val="0000FF"/>
                </a:solidFill>
                <a:latin typeface="华文细黑" pitchFamily="2" charset="-122"/>
                <a:ea typeface="华文细黑" pitchFamily="2" charset="-122"/>
              </a:rPr>
              <a:t>几秒</a:t>
            </a:r>
            <a:r>
              <a:rPr lang="zh-CN" altLang="en-US" sz="2400" b="1" dirty="0" smtClean="0">
                <a:solidFill>
                  <a:schemeClr val="tx1"/>
                </a:solidFill>
                <a:latin typeface="华文细黑" pitchFamily="2" charset="-122"/>
                <a:ea typeface="华文细黑" pitchFamily="2" charset="-122"/>
              </a:rPr>
              <a:t>就能完</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成。而且，不仅错误率大大降低，它还不用放假。</a:t>
            </a:r>
          </a:p>
          <a:p>
            <a:pPr>
              <a:buNone/>
            </a:pPr>
            <a:r>
              <a:rPr lang="en-US" altLang="zh-CN" sz="2400" b="1" dirty="0" smtClean="0">
                <a:solidFill>
                  <a:schemeClr val="tx1"/>
                </a:solidFill>
                <a:latin typeface="华文细黑" pitchFamily="2" charset="-122"/>
                <a:ea typeface="华文细黑" pitchFamily="2" charset="-122"/>
              </a:rPr>
              <a:t>COIN</a:t>
            </a:r>
            <a:r>
              <a:rPr lang="zh-CN" altLang="en-US" sz="2400" b="1" dirty="0" smtClean="0">
                <a:solidFill>
                  <a:schemeClr val="tx1"/>
                </a:solidFill>
                <a:latin typeface="华文细黑" pitchFamily="2" charset="-122"/>
                <a:ea typeface="华文细黑" pitchFamily="2" charset="-122"/>
              </a:rPr>
              <a:t>只是这家美国最大银行的起点，是其</a:t>
            </a:r>
            <a:r>
              <a:rPr lang="en-US" altLang="zh-CN" sz="2400" b="1" dirty="0" smtClean="0">
                <a:solidFill>
                  <a:schemeClr val="tx1"/>
                </a:solidFill>
                <a:latin typeface="华文细黑" pitchFamily="2" charset="-122"/>
                <a:ea typeface="华文细黑" pitchFamily="2" charset="-122"/>
              </a:rPr>
              <a:t>2,000</a:t>
            </a:r>
            <a:r>
              <a:rPr lang="zh-CN" altLang="en-US" sz="2400" b="1" dirty="0" smtClean="0">
                <a:solidFill>
                  <a:schemeClr val="tx1"/>
                </a:solidFill>
                <a:latin typeface="华文细黑" pitchFamily="2" charset="-122"/>
                <a:ea typeface="华文细黑" pitchFamily="2" charset="-122"/>
              </a:rPr>
              <a:t>个技术项目之一。</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摩根大通专门设立了技术中心，聘用约</a:t>
            </a:r>
            <a:r>
              <a:rPr lang="en-US" altLang="zh-CN" sz="2400" b="1" dirty="0" smtClean="0">
                <a:solidFill>
                  <a:schemeClr val="tx1"/>
                </a:solidFill>
                <a:latin typeface="华文细黑" pitchFamily="2" charset="-122"/>
                <a:ea typeface="华文细黑" pitchFamily="2" charset="-122"/>
              </a:rPr>
              <a:t>4</a:t>
            </a:r>
            <a:r>
              <a:rPr lang="zh-CN" altLang="en-US" sz="2400" b="1" dirty="0" smtClean="0">
                <a:solidFill>
                  <a:schemeClr val="tx1"/>
                </a:solidFill>
                <a:latin typeface="华文细黑" pitchFamily="2" charset="-122"/>
                <a:ea typeface="华文细黑" pitchFamily="2" charset="-122"/>
              </a:rPr>
              <a:t>万名技术工作者，技术预</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算达</a:t>
            </a:r>
            <a:r>
              <a:rPr lang="en-US" altLang="zh-CN" sz="2400" b="1" dirty="0" smtClean="0">
                <a:solidFill>
                  <a:schemeClr val="tx1"/>
                </a:solidFill>
                <a:latin typeface="华文细黑" pitchFamily="2" charset="-122"/>
                <a:ea typeface="华文细黑" pitchFamily="2" charset="-122"/>
              </a:rPr>
              <a:t>90</a:t>
            </a:r>
            <a:r>
              <a:rPr lang="zh-CN" altLang="en-US" sz="2400" b="1" dirty="0" smtClean="0">
                <a:solidFill>
                  <a:schemeClr val="tx1"/>
                </a:solidFill>
                <a:latin typeface="华文细黑" pitchFamily="2" charset="-122"/>
                <a:ea typeface="华文细黑" pitchFamily="2" charset="-122"/>
              </a:rPr>
              <a:t>亿美元，专攻大数据，机器人和云基础设施，期望借此找</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到新的收入来源，降低费用和风险。</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真实的原因是</a:t>
            </a:r>
            <a:r>
              <a:rPr lang="en-US" altLang="zh-CN" sz="2400" b="1" dirty="0" smtClean="0">
                <a:solidFill>
                  <a:schemeClr val="tx1"/>
                </a:solidFill>
                <a:latin typeface="华文细黑" pitchFamily="2" charset="-122"/>
                <a:ea typeface="华文细黑" pitchFamily="2" charset="-122"/>
              </a:rPr>
              <a:t>——</a:t>
            </a:r>
            <a:r>
              <a:rPr lang="zh-CN" altLang="en-US" sz="3600" b="1" dirty="0" smtClean="0">
                <a:solidFill>
                  <a:srgbClr val="0000FF"/>
                </a:solidFill>
                <a:latin typeface="华文细黑" pitchFamily="2" charset="-122"/>
                <a:ea typeface="华文细黑" pitchFamily="2" charset="-122"/>
              </a:rPr>
              <a:t>目前性价比不划算</a:t>
            </a:r>
            <a:r>
              <a:rPr lang="zh-CN" altLang="en-US" sz="2400" b="1" dirty="0" smtClean="0">
                <a:solidFill>
                  <a:schemeClr val="tx1"/>
                </a:solidFill>
                <a:latin typeface="华文细黑" pitchFamily="2" charset="-122"/>
                <a:ea typeface="华文细黑" pitchFamily="2" charset="-122"/>
              </a:rPr>
              <a:t>。</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但拐点就在眼前。</a:t>
            </a:r>
            <a:endParaRPr lang="zh-CN" altLang="en-US" sz="2400" b="1" dirty="0">
              <a:solidFill>
                <a:schemeClr val="tx1"/>
              </a:solidFill>
              <a:latin typeface="华文细黑" pitchFamily="2" charset="-122"/>
              <a:ea typeface="华文细黑" pitchFamily="2"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4294967295"/>
          </p:nvPr>
        </p:nvSpPr>
        <p:spPr>
          <a:xfrm>
            <a:off x="6553408" y="6356914"/>
            <a:ext cx="2133600" cy="365125"/>
          </a:xfrm>
          <a:prstGeom prst="rect">
            <a:avLst/>
          </a:prstGeom>
          <a:noFill/>
        </p:spPr>
        <p:txBody>
          <a:bodyPr/>
          <a:lstStyle/>
          <a:p>
            <a:fld id="{0FE3B6C6-49D0-4A5A-A2AF-CA95D2CEC81C}" type="slidenum">
              <a:rPr lang="en-US" altLang="zh-CN" smtClean="0">
                <a:solidFill>
                  <a:srgbClr val="000000"/>
                </a:solidFill>
              </a:rPr>
              <a:pPr/>
              <a:t>9</a:t>
            </a:fld>
            <a:endParaRPr lang="en-US" altLang="zh-CN" smtClean="0">
              <a:solidFill>
                <a:srgbClr val="000000"/>
              </a:solidFill>
            </a:endParaRPr>
          </a:p>
        </p:txBody>
      </p:sp>
      <p:sp>
        <p:nvSpPr>
          <p:cNvPr id="4099" name="Rectangle 2"/>
          <p:cNvSpPr>
            <a:spLocks noGrp="1" noChangeArrowheads="1"/>
          </p:cNvSpPr>
          <p:nvPr>
            <p:ph type="title"/>
          </p:nvPr>
        </p:nvSpPr>
        <p:spPr>
          <a:xfrm>
            <a:off x="-1" y="188875"/>
            <a:ext cx="9144001" cy="1063625"/>
          </a:xfrm>
        </p:spPr>
        <p:txBody>
          <a:bodyPr/>
          <a:lstStyle/>
          <a:p>
            <a:pPr algn="l"/>
            <a:r>
              <a:rPr lang="zh-CN" altLang="en-US" sz="4000" b="1" dirty="0" smtClean="0">
                <a:latin typeface="华文细黑" pitchFamily="2" charset="-122"/>
                <a:ea typeface="华文细黑" pitchFamily="2" charset="-122"/>
              </a:rPr>
              <a:t>人工智能目前尚未取代会计的真正原因</a:t>
            </a:r>
            <a:endParaRPr lang="en-US" altLang="zh-CN" sz="4000" b="1" dirty="0" smtClean="0">
              <a:latin typeface="华文细黑" pitchFamily="2" charset="-122"/>
              <a:ea typeface="华文细黑" pitchFamily="2" charset="-122"/>
            </a:endParaRPr>
          </a:p>
        </p:txBody>
      </p:sp>
      <p:sp>
        <p:nvSpPr>
          <p:cNvPr id="5" name="内容占位符 4"/>
          <p:cNvSpPr>
            <a:spLocks noGrp="1"/>
          </p:cNvSpPr>
          <p:nvPr>
            <p:ph idx="1"/>
          </p:nvPr>
        </p:nvSpPr>
        <p:spPr>
          <a:xfrm>
            <a:off x="0" y="1440160"/>
            <a:ext cx="8996294" cy="5877272"/>
          </a:xfrm>
        </p:spPr>
        <p:txBody>
          <a:bodyPr/>
          <a:lstStyle/>
          <a:p>
            <a:pPr>
              <a:buNone/>
            </a:pPr>
            <a:r>
              <a:rPr lang="zh-CN" altLang="en-US" sz="2400" b="1" dirty="0" smtClean="0">
                <a:solidFill>
                  <a:schemeClr val="tx1"/>
                </a:solidFill>
                <a:latin typeface="华文细黑" pitchFamily="2" charset="-122"/>
                <a:ea typeface="华文细黑" pitchFamily="2" charset="-122"/>
              </a:rPr>
              <a:t>一个月前，彭博社报道称，摩根大通开发了一款金融合同解析软</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件</a:t>
            </a:r>
            <a:r>
              <a:rPr lang="en-US" altLang="zh-CN" sz="2400" b="1" dirty="0" smtClean="0">
                <a:solidFill>
                  <a:schemeClr val="tx1"/>
                </a:solidFill>
                <a:latin typeface="华文细黑" pitchFamily="2" charset="-122"/>
                <a:ea typeface="华文细黑" pitchFamily="2" charset="-122"/>
              </a:rPr>
              <a:t>COIN</a:t>
            </a:r>
            <a:r>
              <a:rPr lang="zh-CN" altLang="en-US" sz="2400" b="1" dirty="0" smtClean="0">
                <a:solidFill>
                  <a:schemeClr val="tx1"/>
                </a:solidFill>
                <a:latin typeface="华文细黑" pitchFamily="2" charset="-122"/>
                <a:ea typeface="华文细黑" pitchFamily="2" charset="-122"/>
              </a:rPr>
              <a:t>。这款软件上线半年多，经测试，原先律师和贷款人员每</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年需要</a:t>
            </a:r>
            <a:r>
              <a:rPr lang="en-US" altLang="zh-CN" sz="3600" b="1" dirty="0" smtClean="0">
                <a:solidFill>
                  <a:srgbClr val="0000FF"/>
                </a:solidFill>
                <a:latin typeface="华文细黑" pitchFamily="2" charset="-122"/>
                <a:ea typeface="华文细黑" pitchFamily="2" charset="-122"/>
              </a:rPr>
              <a:t>360000</a:t>
            </a:r>
            <a:r>
              <a:rPr lang="zh-CN" altLang="en-US" sz="2400" b="1" dirty="0" smtClean="0">
                <a:solidFill>
                  <a:schemeClr val="tx1"/>
                </a:solidFill>
                <a:latin typeface="华文细黑" pitchFamily="2" charset="-122"/>
                <a:ea typeface="华文细黑" pitchFamily="2" charset="-122"/>
              </a:rPr>
              <a:t>小时才能完成的工作，</a:t>
            </a:r>
            <a:r>
              <a:rPr lang="en-US" altLang="zh-CN" sz="2400" b="1" dirty="0" smtClean="0">
                <a:solidFill>
                  <a:schemeClr val="tx1"/>
                </a:solidFill>
                <a:latin typeface="华文细黑" pitchFamily="2" charset="-122"/>
                <a:ea typeface="华文细黑" pitchFamily="2" charset="-122"/>
              </a:rPr>
              <a:t>COIN</a:t>
            </a:r>
            <a:r>
              <a:rPr lang="zh-CN" altLang="en-US" sz="2400" b="1" dirty="0" smtClean="0">
                <a:solidFill>
                  <a:schemeClr val="tx1"/>
                </a:solidFill>
                <a:latin typeface="华文细黑" pitchFamily="2" charset="-122"/>
                <a:ea typeface="华文细黑" pitchFamily="2" charset="-122"/>
              </a:rPr>
              <a:t>只需</a:t>
            </a:r>
            <a:r>
              <a:rPr lang="zh-CN" altLang="en-US" sz="3600" b="1" dirty="0" smtClean="0">
                <a:solidFill>
                  <a:srgbClr val="0000FF"/>
                </a:solidFill>
                <a:latin typeface="华文细黑" pitchFamily="2" charset="-122"/>
                <a:ea typeface="华文细黑" pitchFamily="2" charset="-122"/>
              </a:rPr>
              <a:t>几秒</a:t>
            </a:r>
            <a:r>
              <a:rPr lang="zh-CN" altLang="en-US" sz="2400" b="1" dirty="0" smtClean="0">
                <a:solidFill>
                  <a:schemeClr val="tx1"/>
                </a:solidFill>
                <a:latin typeface="华文细黑" pitchFamily="2" charset="-122"/>
                <a:ea typeface="华文细黑" pitchFamily="2" charset="-122"/>
              </a:rPr>
              <a:t>就能完</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成。而且，不仅错误率大大降低，它还不用放假。</a:t>
            </a:r>
          </a:p>
          <a:p>
            <a:pPr>
              <a:buNone/>
            </a:pPr>
            <a:r>
              <a:rPr lang="en-US" altLang="zh-CN" sz="2400" b="1" dirty="0" smtClean="0">
                <a:solidFill>
                  <a:schemeClr val="tx1"/>
                </a:solidFill>
                <a:latin typeface="华文细黑" pitchFamily="2" charset="-122"/>
                <a:ea typeface="华文细黑" pitchFamily="2" charset="-122"/>
              </a:rPr>
              <a:t>COIN</a:t>
            </a:r>
            <a:r>
              <a:rPr lang="zh-CN" altLang="en-US" sz="2400" b="1" dirty="0" smtClean="0">
                <a:solidFill>
                  <a:schemeClr val="tx1"/>
                </a:solidFill>
                <a:latin typeface="华文细黑" pitchFamily="2" charset="-122"/>
                <a:ea typeface="华文细黑" pitchFamily="2" charset="-122"/>
              </a:rPr>
              <a:t>只是这家美国最大银行的起点，是其</a:t>
            </a:r>
            <a:r>
              <a:rPr lang="en-US" altLang="zh-CN" sz="2400" b="1" dirty="0" smtClean="0">
                <a:solidFill>
                  <a:schemeClr val="tx1"/>
                </a:solidFill>
                <a:latin typeface="华文细黑" pitchFamily="2" charset="-122"/>
                <a:ea typeface="华文细黑" pitchFamily="2" charset="-122"/>
              </a:rPr>
              <a:t>2,000</a:t>
            </a:r>
            <a:r>
              <a:rPr lang="zh-CN" altLang="en-US" sz="2400" b="1" dirty="0" smtClean="0">
                <a:solidFill>
                  <a:schemeClr val="tx1"/>
                </a:solidFill>
                <a:latin typeface="华文细黑" pitchFamily="2" charset="-122"/>
                <a:ea typeface="华文细黑" pitchFamily="2" charset="-122"/>
              </a:rPr>
              <a:t>个技术项目之一。</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摩根大通专门设立了技术中心，聘用约</a:t>
            </a:r>
            <a:r>
              <a:rPr lang="en-US" altLang="zh-CN" sz="2400" b="1" dirty="0" smtClean="0">
                <a:solidFill>
                  <a:schemeClr val="tx1"/>
                </a:solidFill>
                <a:latin typeface="华文细黑" pitchFamily="2" charset="-122"/>
                <a:ea typeface="华文细黑" pitchFamily="2" charset="-122"/>
              </a:rPr>
              <a:t>4</a:t>
            </a:r>
            <a:r>
              <a:rPr lang="zh-CN" altLang="en-US" sz="2400" b="1" dirty="0" smtClean="0">
                <a:solidFill>
                  <a:schemeClr val="tx1"/>
                </a:solidFill>
                <a:latin typeface="华文细黑" pitchFamily="2" charset="-122"/>
                <a:ea typeface="华文细黑" pitchFamily="2" charset="-122"/>
              </a:rPr>
              <a:t>万名技术工作者，技术预</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算达</a:t>
            </a:r>
            <a:r>
              <a:rPr lang="en-US" altLang="zh-CN" sz="2400" b="1" dirty="0" smtClean="0">
                <a:solidFill>
                  <a:schemeClr val="tx1"/>
                </a:solidFill>
                <a:latin typeface="华文细黑" pitchFamily="2" charset="-122"/>
                <a:ea typeface="华文细黑" pitchFamily="2" charset="-122"/>
              </a:rPr>
              <a:t>90</a:t>
            </a:r>
            <a:r>
              <a:rPr lang="zh-CN" altLang="en-US" sz="2400" b="1" dirty="0" smtClean="0">
                <a:solidFill>
                  <a:schemeClr val="tx1"/>
                </a:solidFill>
                <a:latin typeface="华文细黑" pitchFamily="2" charset="-122"/>
                <a:ea typeface="华文细黑" pitchFamily="2" charset="-122"/>
              </a:rPr>
              <a:t>亿美元，专攻大数据，机器人和云基础设施，期望借此找</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到新的收入来源，降低费用和风险。</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真实的原因是</a:t>
            </a:r>
            <a:r>
              <a:rPr lang="en-US" altLang="zh-CN" sz="2400" b="1" dirty="0" smtClean="0">
                <a:solidFill>
                  <a:schemeClr val="tx1"/>
                </a:solidFill>
                <a:latin typeface="华文细黑" pitchFamily="2" charset="-122"/>
                <a:ea typeface="华文细黑" pitchFamily="2" charset="-122"/>
              </a:rPr>
              <a:t>——</a:t>
            </a:r>
            <a:r>
              <a:rPr lang="zh-CN" altLang="en-US" sz="3600" b="1" dirty="0" smtClean="0">
                <a:solidFill>
                  <a:srgbClr val="0000FF"/>
                </a:solidFill>
                <a:latin typeface="华文细黑" pitchFamily="2" charset="-122"/>
                <a:ea typeface="华文细黑" pitchFamily="2" charset="-122"/>
              </a:rPr>
              <a:t>目前性价比不划算</a:t>
            </a:r>
            <a:r>
              <a:rPr lang="zh-CN" altLang="en-US" sz="2400" b="1" dirty="0" smtClean="0">
                <a:solidFill>
                  <a:schemeClr val="tx1"/>
                </a:solidFill>
                <a:latin typeface="华文细黑" pitchFamily="2" charset="-122"/>
                <a:ea typeface="华文细黑" pitchFamily="2" charset="-122"/>
              </a:rPr>
              <a:t>。</a:t>
            </a:r>
            <a:endParaRPr lang="en-US" altLang="zh-CN" sz="2400" b="1" dirty="0" smtClean="0">
              <a:solidFill>
                <a:schemeClr val="tx1"/>
              </a:solidFill>
              <a:latin typeface="华文细黑" pitchFamily="2" charset="-122"/>
              <a:ea typeface="华文细黑" pitchFamily="2" charset="-122"/>
            </a:endParaRPr>
          </a:p>
          <a:p>
            <a:pPr>
              <a:buNone/>
            </a:pPr>
            <a:r>
              <a:rPr lang="zh-CN" altLang="en-US" sz="2400" b="1" dirty="0" smtClean="0">
                <a:solidFill>
                  <a:schemeClr val="tx1"/>
                </a:solidFill>
                <a:latin typeface="华文细黑" pitchFamily="2" charset="-122"/>
                <a:ea typeface="华文细黑" pitchFamily="2" charset="-122"/>
              </a:rPr>
              <a:t>但拐点就在眼前。</a:t>
            </a:r>
            <a:endParaRPr lang="zh-CN" altLang="en-US" sz="2400" b="1" dirty="0">
              <a:solidFill>
                <a:schemeClr val="tx1"/>
              </a:solidFill>
              <a:latin typeface="华文细黑" pitchFamily="2" charset="-122"/>
              <a:ea typeface="华文细黑" pitchFamily="2"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Office Theme">
  <a:themeElements>
    <a:clrScheme name="CIMA">
      <a:dk1>
        <a:srgbClr val="4D4D4F"/>
      </a:dk1>
      <a:lt1>
        <a:sysClr val="window" lastClr="FFFFFF"/>
      </a:lt1>
      <a:dk2>
        <a:srgbClr val="D50058"/>
      </a:dk2>
      <a:lt2>
        <a:srgbClr val="F06098"/>
      </a:lt2>
      <a:accent1>
        <a:srgbClr val="3CBEB1"/>
      </a:accent1>
      <a:accent2>
        <a:srgbClr val="B0DFDA"/>
      </a:accent2>
      <a:accent3>
        <a:srgbClr val="86BBE6"/>
      </a:accent3>
      <a:accent4>
        <a:srgbClr val="BFE7F7"/>
      </a:accent4>
      <a:accent5>
        <a:srgbClr val="008EB4"/>
      </a:accent5>
      <a:accent6>
        <a:srgbClr val="993C8E"/>
      </a:accent6>
      <a:hlink>
        <a:srgbClr val="D50058"/>
      </a:hlink>
      <a:folHlink>
        <a:srgbClr val="77023F"/>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1 August slides - new template" id="{A9ABC8AA-06EE-41E8-8283-6580A8D85B09}" vid="{5EDDF63F-CB58-457B-9C14-D11228B35B7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820</Words>
  <Application>Microsoft Office PowerPoint</Application>
  <PresentationFormat>全屏显示(4:3)</PresentationFormat>
  <Paragraphs>84</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2_Office Theme</vt:lpstr>
      <vt:lpstr>从智慧财务视角看管理会计的未来</vt:lpstr>
      <vt:lpstr>  Key Points</vt:lpstr>
      <vt:lpstr>技术：从IT 到 DT</vt:lpstr>
      <vt:lpstr>一家数据公司对待财务的极致状态： 阿里资本帝国的俩王四个2</vt:lpstr>
      <vt:lpstr>会计是第一代IT浪潮的原始推动力</vt:lpstr>
      <vt:lpstr>手术：没有会计之后…… </vt:lpstr>
      <vt:lpstr>真的会有会计机器人？</vt:lpstr>
      <vt:lpstr>人工智能目前尚未取代会计的真正原因</vt:lpstr>
      <vt:lpstr>人工智能目前尚未取代会计的真正原因</vt:lpstr>
      <vt:lpstr>回天之术：退向未来</vt:lpstr>
      <vt:lpstr> 关于《首席财务官》</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从智慧财务的视角看管理会计的未来</dc:title>
  <dc:creator>aa</dc:creator>
  <cp:lastModifiedBy>richman</cp:lastModifiedBy>
  <cp:revision>16</cp:revision>
  <dcterms:created xsi:type="dcterms:W3CDTF">2017-04-26T06:48:47Z</dcterms:created>
  <dcterms:modified xsi:type="dcterms:W3CDTF">2017-04-27T05:22:50Z</dcterms:modified>
</cp:coreProperties>
</file>